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58"/>
  </p:notesMasterIdLst>
  <p:sldIdLst>
    <p:sldId id="256" r:id="rId2"/>
    <p:sldId id="325" r:id="rId3"/>
    <p:sldId id="326" r:id="rId4"/>
    <p:sldId id="327" r:id="rId5"/>
    <p:sldId id="370" r:id="rId6"/>
    <p:sldId id="371" r:id="rId7"/>
    <p:sldId id="372" r:id="rId8"/>
    <p:sldId id="413" r:id="rId9"/>
    <p:sldId id="373" r:id="rId10"/>
    <p:sldId id="375" r:id="rId11"/>
    <p:sldId id="390" r:id="rId12"/>
    <p:sldId id="391" r:id="rId13"/>
    <p:sldId id="415" r:id="rId14"/>
    <p:sldId id="416" r:id="rId15"/>
    <p:sldId id="417" r:id="rId16"/>
    <p:sldId id="376" r:id="rId17"/>
    <p:sldId id="419" r:id="rId18"/>
    <p:sldId id="420" r:id="rId19"/>
    <p:sldId id="377" r:id="rId20"/>
    <p:sldId id="378" r:id="rId21"/>
    <p:sldId id="379" r:id="rId22"/>
    <p:sldId id="328" r:id="rId23"/>
    <p:sldId id="380" r:id="rId24"/>
    <p:sldId id="381" r:id="rId25"/>
    <p:sldId id="382" r:id="rId26"/>
    <p:sldId id="383" r:id="rId27"/>
    <p:sldId id="384" r:id="rId28"/>
    <p:sldId id="385" r:id="rId29"/>
    <p:sldId id="386" r:id="rId30"/>
    <p:sldId id="387" r:id="rId31"/>
    <p:sldId id="388" r:id="rId32"/>
    <p:sldId id="389" r:id="rId33"/>
    <p:sldId id="410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7" r:id="rId49"/>
    <p:sldId id="408" r:id="rId50"/>
    <p:sldId id="411" r:id="rId51"/>
    <p:sldId id="412" r:id="rId52"/>
    <p:sldId id="409" r:id="rId53"/>
    <p:sldId id="418" r:id="rId54"/>
    <p:sldId id="317" r:id="rId55"/>
    <p:sldId id="414" r:id="rId56"/>
    <p:sldId id="374" r:id="rId5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3BA"/>
    <a:srgbClr val="E6736D"/>
    <a:srgbClr val="84A62E"/>
    <a:srgbClr val="6AB6B9"/>
    <a:srgbClr val="B983E3"/>
    <a:srgbClr val="E97A74"/>
    <a:srgbClr val="C54644"/>
    <a:srgbClr val="72E871"/>
    <a:srgbClr val="F79544"/>
    <a:srgbClr val="B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39" autoAdjust="0"/>
    <p:restoredTop sz="88620" autoAdjust="0"/>
  </p:normalViewPr>
  <p:slideViewPr>
    <p:cSldViewPr snapToGrid="0">
      <p:cViewPr varScale="1">
        <p:scale>
          <a:sx n="101" d="100"/>
          <a:sy n="101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oams\Dropbox\huji-teaching\psych-ma-research-methods\class-aux\class-3-R\two-way-exampl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oams\Dropbox\huji-teaching\psych-ma-research-methods\class-aux\class-3-R\two-way-exampl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oams\Dropbox\huji-teaching\psych-ma-research-methods\class-aux\class-3-R\two-way-exampl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oams\Dropbox\huji-teaching\psych-ma-research-methods\class-aux\class-3-R\two-way-exampl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oams\Dropbox\huji-teaching\psych-ma-research-methods\class-aux\class-3-R\two-way-exampl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'אפקט שורות'!$A$2</c:f>
              <c:strCache>
                <c:ptCount val="1"/>
                <c:pt idx="0">
                  <c:v>married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'אפקט שורות'!$B$1:$C$1</c:f>
              <c:strCache>
                <c:ptCount val="2"/>
                <c:pt idx="0">
                  <c:v>yes facebook</c:v>
                </c:pt>
                <c:pt idx="1">
                  <c:v>no facebook</c:v>
                </c:pt>
              </c:strCache>
            </c:strRef>
          </c:cat>
          <c:val>
            <c:numRef>
              <c:f>'אפקט שורות'!$B$2:$C$2</c:f>
              <c:numCache>
                <c:formatCode>General</c:formatCode>
                <c:ptCount val="2"/>
                <c:pt idx="0">
                  <c:v>30</c:v>
                </c:pt>
                <c:pt idx="1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D1F-4D85-9E7E-E10DCA07B36E}"/>
            </c:ext>
          </c:extLst>
        </c:ser>
        <c:ser>
          <c:idx val="1"/>
          <c:order val="1"/>
          <c:tx>
            <c:strRef>
              <c:f>'אפקט שורות'!$A$3</c:f>
              <c:strCache>
                <c:ptCount val="1"/>
                <c:pt idx="0">
                  <c:v>single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'אפקט שורות'!$B$1:$C$1</c:f>
              <c:strCache>
                <c:ptCount val="2"/>
                <c:pt idx="0">
                  <c:v>yes facebook</c:v>
                </c:pt>
                <c:pt idx="1">
                  <c:v>no facebook</c:v>
                </c:pt>
              </c:strCache>
            </c:strRef>
          </c:cat>
          <c:val>
            <c:numRef>
              <c:f>'אפקט שורות'!$B$3:$C$3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D1F-4D85-9E7E-E10DCA07B3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1792040"/>
        <c:axId val="421821648"/>
      </c:lineChart>
      <c:catAx>
        <c:axId val="421792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1821648"/>
        <c:crosses val="autoZero"/>
        <c:auto val="1"/>
        <c:lblAlgn val="ctr"/>
        <c:lblOffset val="100"/>
        <c:noMultiLvlLbl val="0"/>
      </c:catAx>
      <c:valAx>
        <c:axId val="421821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1792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'אפקט עמודות'!$A$2</c:f>
              <c:strCache>
                <c:ptCount val="1"/>
                <c:pt idx="0">
                  <c:v>married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'אפקט עמודות'!$B$1:$C$1</c:f>
              <c:strCache>
                <c:ptCount val="2"/>
                <c:pt idx="0">
                  <c:v>yes facebook</c:v>
                </c:pt>
                <c:pt idx="1">
                  <c:v>no facebook</c:v>
                </c:pt>
              </c:strCache>
            </c:strRef>
          </c:cat>
          <c:val>
            <c:numRef>
              <c:f>'אפקט עמודות'!$B$2:$C$2</c:f>
              <c:numCache>
                <c:formatCode>0</c:formatCode>
                <c:ptCount val="2"/>
                <c:pt idx="0">
                  <c:v>50.4</c:v>
                </c:pt>
                <c:pt idx="1">
                  <c:v>30.4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B0-46BB-8FEA-855672F29BE7}"/>
            </c:ext>
          </c:extLst>
        </c:ser>
        <c:ser>
          <c:idx val="1"/>
          <c:order val="1"/>
          <c:tx>
            <c:strRef>
              <c:f>'אפקט עמודות'!$A$3</c:f>
              <c:strCache>
                <c:ptCount val="1"/>
                <c:pt idx="0">
                  <c:v>single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'אפקט עמודות'!$B$1:$C$1</c:f>
              <c:strCache>
                <c:ptCount val="2"/>
                <c:pt idx="0">
                  <c:v>yes facebook</c:v>
                </c:pt>
                <c:pt idx="1">
                  <c:v>no facebook</c:v>
                </c:pt>
              </c:strCache>
            </c:strRef>
          </c:cat>
          <c:val>
            <c:numRef>
              <c:f>'אפקט עמודות'!$B$3:$C$3</c:f>
              <c:numCache>
                <c:formatCode>0</c:formatCode>
                <c:ptCount val="2"/>
                <c:pt idx="0">
                  <c:v>49.6</c:v>
                </c:pt>
                <c:pt idx="1">
                  <c:v>29.6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B0-46BB-8FEA-855672F29B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1782048"/>
        <c:axId val="422120288"/>
      </c:lineChart>
      <c:catAx>
        <c:axId val="421782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120288"/>
        <c:crosses val="autoZero"/>
        <c:auto val="1"/>
        <c:lblAlgn val="ctr"/>
        <c:lblOffset val="100"/>
        <c:noMultiLvlLbl val="0"/>
      </c:catAx>
      <c:valAx>
        <c:axId val="422120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1782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'שורות + עמודות'!$A$2</c:f>
              <c:strCache>
                <c:ptCount val="1"/>
                <c:pt idx="0">
                  <c:v>married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'שורות + עמודות'!$B$1:$C$1</c:f>
              <c:strCache>
                <c:ptCount val="2"/>
                <c:pt idx="0">
                  <c:v>yes facebook</c:v>
                </c:pt>
                <c:pt idx="1">
                  <c:v>no facebook</c:v>
                </c:pt>
              </c:strCache>
            </c:strRef>
          </c:cat>
          <c:val>
            <c:numRef>
              <c:f>'שורות + עמודות'!$B$2:$C$2</c:f>
              <c:numCache>
                <c:formatCode>General</c:formatCode>
                <c:ptCount val="2"/>
                <c:pt idx="0">
                  <c:v>50</c:v>
                </c:pt>
                <c:pt idx="1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DE-4F82-B64E-B8E4E5ABEDC8}"/>
            </c:ext>
          </c:extLst>
        </c:ser>
        <c:ser>
          <c:idx val="1"/>
          <c:order val="1"/>
          <c:tx>
            <c:strRef>
              <c:f>'שורות + עמודות'!$A$3</c:f>
              <c:strCache>
                <c:ptCount val="1"/>
                <c:pt idx="0">
                  <c:v>single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'שורות + עמודות'!$B$1:$C$1</c:f>
              <c:strCache>
                <c:ptCount val="2"/>
                <c:pt idx="0">
                  <c:v>yes facebook</c:v>
                </c:pt>
                <c:pt idx="1">
                  <c:v>no facebook</c:v>
                </c:pt>
              </c:strCache>
            </c:strRef>
          </c:cat>
          <c:val>
            <c:numRef>
              <c:f>'שורות + עמודות'!$B$3:$C$3</c:f>
              <c:numCache>
                <c:formatCode>General</c:formatCode>
                <c:ptCount val="2"/>
                <c:pt idx="0">
                  <c:v>70</c:v>
                </c:pt>
                <c:pt idx="1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DE-4F82-B64E-B8E4E5ABED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9327792"/>
        <c:axId val="149328184"/>
      </c:lineChart>
      <c:catAx>
        <c:axId val="149327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28184"/>
        <c:crosses val="autoZero"/>
        <c:auto val="1"/>
        <c:lblAlgn val="ctr"/>
        <c:lblOffset val="100"/>
        <c:noMultiLvlLbl val="0"/>
      </c:catAx>
      <c:valAx>
        <c:axId val="149328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27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'אפקט אינטראקציה '!$A$2</c:f>
              <c:strCache>
                <c:ptCount val="1"/>
                <c:pt idx="0">
                  <c:v>married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'אפקט אינטראקציה '!$B$1:$C$1</c:f>
              <c:strCache>
                <c:ptCount val="2"/>
                <c:pt idx="0">
                  <c:v>yes facebook</c:v>
                </c:pt>
                <c:pt idx="1">
                  <c:v>no facebook</c:v>
                </c:pt>
              </c:strCache>
            </c:strRef>
          </c:cat>
          <c:val>
            <c:numRef>
              <c:f>'אפקט אינטראקציה '!$B$2:$C$2</c:f>
              <c:numCache>
                <c:formatCode>General</c:formatCode>
                <c:ptCount val="2"/>
                <c:pt idx="0">
                  <c:v>30</c:v>
                </c:pt>
                <c:pt idx="1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12-4CC4-B6DB-3F2D9E30E219}"/>
            </c:ext>
          </c:extLst>
        </c:ser>
        <c:ser>
          <c:idx val="1"/>
          <c:order val="1"/>
          <c:tx>
            <c:strRef>
              <c:f>'אפקט אינטראקציה '!$A$3</c:f>
              <c:strCache>
                <c:ptCount val="1"/>
                <c:pt idx="0">
                  <c:v>single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'אפקט אינטראקציה '!$B$1:$C$1</c:f>
              <c:strCache>
                <c:ptCount val="2"/>
                <c:pt idx="0">
                  <c:v>yes facebook</c:v>
                </c:pt>
                <c:pt idx="1">
                  <c:v>no facebook</c:v>
                </c:pt>
              </c:strCache>
            </c:strRef>
          </c:cat>
          <c:val>
            <c:numRef>
              <c:f>'אפקט אינטראקציה '!$B$3:$C$3</c:f>
              <c:numCache>
                <c:formatCode>General</c:formatCode>
                <c:ptCount val="2"/>
                <c:pt idx="0">
                  <c:v>50</c:v>
                </c:pt>
                <c:pt idx="1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712-4CC4-B6DB-3F2D9E30E2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2664248"/>
        <c:axId val="422664640"/>
      </c:lineChart>
      <c:catAx>
        <c:axId val="422664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664640"/>
        <c:crosses val="autoZero"/>
        <c:auto val="1"/>
        <c:lblAlgn val="ctr"/>
        <c:lblOffset val="100"/>
        <c:noMultiLvlLbl val="0"/>
      </c:catAx>
      <c:valAx>
        <c:axId val="422664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664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'שורות + עמודות + אינטראקציה'!$A$2</c:f>
              <c:strCache>
                <c:ptCount val="1"/>
                <c:pt idx="0">
                  <c:v>married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'שורות + עמודות + אינטראקציה'!$B$1:$C$1</c:f>
              <c:strCache>
                <c:ptCount val="2"/>
                <c:pt idx="0">
                  <c:v>yes facebook</c:v>
                </c:pt>
                <c:pt idx="1">
                  <c:v>no facebook</c:v>
                </c:pt>
              </c:strCache>
            </c:strRef>
          </c:cat>
          <c:val>
            <c:numRef>
              <c:f>'שורות + עמודות + אינטראקציה'!$B$2:$C$2</c:f>
              <c:numCache>
                <c:formatCode>General</c:formatCode>
                <c:ptCount val="2"/>
                <c:pt idx="0">
                  <c:v>30</c:v>
                </c:pt>
                <c:pt idx="1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0CD-484D-AE37-534325248078}"/>
            </c:ext>
          </c:extLst>
        </c:ser>
        <c:ser>
          <c:idx val="1"/>
          <c:order val="1"/>
          <c:tx>
            <c:strRef>
              <c:f>'שורות + עמודות + אינטראקציה'!$A$3</c:f>
              <c:strCache>
                <c:ptCount val="1"/>
                <c:pt idx="0">
                  <c:v>single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'שורות + עמודות + אינטראקציה'!$B$1:$C$1</c:f>
              <c:strCache>
                <c:ptCount val="2"/>
                <c:pt idx="0">
                  <c:v>yes facebook</c:v>
                </c:pt>
                <c:pt idx="1">
                  <c:v>no facebook</c:v>
                </c:pt>
              </c:strCache>
            </c:strRef>
          </c:cat>
          <c:val>
            <c:numRef>
              <c:f>'שורות + עמודות + אינטראקציה'!$B$3:$C$3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0CD-484D-AE37-5343252480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2666992"/>
        <c:axId val="422667384"/>
      </c:lineChart>
      <c:catAx>
        <c:axId val="422666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667384"/>
        <c:crosses val="autoZero"/>
        <c:auto val="1"/>
        <c:lblAlgn val="ctr"/>
        <c:lblOffset val="100"/>
        <c:noMultiLvlLbl val="0"/>
      </c:catAx>
      <c:valAx>
        <c:axId val="422667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666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9DC9314-87DB-476A-8F10-414ADC6C8610}" type="datetimeFigureOut">
              <a:rPr lang="he-IL" smtClean="0"/>
              <a:t>כ"א/חשון/תשפ"ג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8678561-68DC-494E-AB1E-45FF0B1D352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4807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8303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9992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9448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28724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64174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736398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7436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4830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69721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5163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49252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6486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47461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2083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02522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1302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40698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677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20007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7662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very large sample sizes, N is high, denominator is small, F value is high regardless of the effect size.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91330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36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58355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9726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37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15972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In this case, people who are single have higher social anxiety. Facebook usage doesn’t impact social anxiety.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38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57800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In this case, people who use </a:t>
            </a:r>
            <a:r>
              <a:rPr lang="en-US" dirty="0" err="1"/>
              <a:t>facebook</a:t>
            </a:r>
            <a:r>
              <a:rPr lang="en-US" dirty="0"/>
              <a:t> are more socially anxious than those who don’t. No difference between married and single people.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39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735390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In this case, people who use </a:t>
            </a:r>
            <a:r>
              <a:rPr lang="en-US" dirty="0" err="1"/>
              <a:t>facebook</a:t>
            </a:r>
            <a:r>
              <a:rPr lang="en-US" dirty="0"/>
              <a:t> are more socially anxious than those who don’t. Single people are more anxious than married people.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40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370230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No main effects. </a:t>
            </a:r>
          </a:p>
          <a:p>
            <a:pPr algn="l" rtl="0"/>
            <a:r>
              <a:rPr lang="en-US" dirty="0"/>
              <a:t>BUT: Among married people, those who use </a:t>
            </a:r>
            <a:r>
              <a:rPr lang="en-US" dirty="0" err="1"/>
              <a:t>facebook</a:t>
            </a:r>
            <a:r>
              <a:rPr lang="en-US" dirty="0"/>
              <a:t> are less anxious. Among single people, those who use </a:t>
            </a:r>
            <a:r>
              <a:rPr lang="en-US" dirty="0" err="1"/>
              <a:t>facebook</a:t>
            </a:r>
            <a:r>
              <a:rPr lang="en-US" dirty="0"/>
              <a:t> are more anxious.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41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4905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42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610525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43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63166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44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27005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45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82740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46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41751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22905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47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74854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48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04792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49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95723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50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17050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51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7693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52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941878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53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979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55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09310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56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19867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4954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735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6269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2097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29703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כ"א/חשון/תשפ"ג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6520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כ"א/חשון/תשפ"ג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5366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כ"א/חשון/תשפ"ג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219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כ"א/חשון/תשפ"ג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4580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כ"א/חשון/תשפ"ג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2319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כ"א/חשון/תשפ"ג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1192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כ"א/חשון/תשפ"ג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7495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כ"א/חשון/תשפ"ג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443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כ"א/חשון/תשפ"ג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137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כ"א/חשון/תשפ"ג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80890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כ"א/חשון/תשפ"ג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471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CC15E-413B-4920-89EC-754C55B17070}" type="datetimeFigureOut">
              <a:rPr lang="he-IL" smtClean="0"/>
              <a:t>כ"א/חשון/תשפ"ג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488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6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jpeg"/><Relationship Id="rId4" Type="http://schemas.openxmlformats.org/officeDocument/2006/relationships/hyperlink" Target="https://journals.sagepub.com/doi/full/10.1177/2515245919847202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8.png"/><Relationship Id="rId7" Type="http://schemas.openxmlformats.org/officeDocument/2006/relationships/image" Target="../media/image20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24.png"/><Relationship Id="rId5" Type="http://schemas.openxmlformats.org/officeDocument/2006/relationships/image" Target="../media/image180.png"/><Relationship Id="rId10" Type="http://schemas.openxmlformats.org/officeDocument/2006/relationships/image" Target="../media/image23.png"/><Relationship Id="rId4" Type="http://schemas.openxmlformats.org/officeDocument/2006/relationships/image" Target="../media/image170.png"/><Relationship Id="rId9" Type="http://schemas.openxmlformats.org/officeDocument/2006/relationships/image" Target="../media/image2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5.png"/><Relationship Id="rId5" Type="http://schemas.openxmlformats.org/officeDocument/2006/relationships/image" Target="../media/image190.png"/><Relationship Id="rId10" Type="http://schemas.openxmlformats.org/officeDocument/2006/relationships/image" Target="../media/image24.png"/><Relationship Id="rId4" Type="http://schemas.openxmlformats.org/officeDocument/2006/relationships/image" Target="../media/image180.png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6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29.wmf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34.png"/><Relationship Id="rId17" Type="http://schemas.openxmlformats.org/officeDocument/2006/relationships/oleObject" Target="../embeddings/oleObject9.bin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45.png"/><Relationship Id="rId19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27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3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70.png"/><Relationship Id="rId4" Type="http://schemas.openxmlformats.org/officeDocument/2006/relationships/image" Target="../media/image3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3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3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3.png"/><Relationship Id="rId7" Type="http://schemas.openxmlformats.org/officeDocument/2006/relationships/image" Target="../media/image51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7.png"/><Relationship Id="rId5" Type="http://schemas.openxmlformats.org/officeDocument/2006/relationships/image" Target="../media/image48.png"/><Relationship Id="rId10" Type="http://schemas.openxmlformats.org/officeDocument/2006/relationships/image" Target="../media/image56.png"/><Relationship Id="rId4" Type="http://schemas.openxmlformats.org/officeDocument/2006/relationships/image" Target="../media/image37.png"/><Relationship Id="rId9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0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50400" cy="2387600"/>
          </a:xfrm>
        </p:spPr>
        <p:txBody>
          <a:bodyPr>
            <a:normAutofit/>
          </a:bodyPr>
          <a:lstStyle/>
          <a:p>
            <a:pPr rtl="0"/>
            <a:r>
              <a:rPr lang="en-US" sz="4800" dirty="0">
                <a:effectLst/>
                <a:latin typeface="Alef" panose="00000500000000000000" pitchFamily="2" charset="-79"/>
                <a:cs typeface="Alef" panose="00000500000000000000" pitchFamily="2" charset="-79"/>
              </a:rPr>
              <a:t>Statistics for Graduate Students:</a:t>
            </a:r>
            <a:br>
              <a:rPr lang="en-US" sz="4800" dirty="0">
                <a:effectLst/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4800" dirty="0">
                <a:effectLst/>
                <a:latin typeface="Alef" panose="00000500000000000000" pitchFamily="2" charset="-79"/>
                <a:cs typeface="Alef" panose="00000500000000000000" pitchFamily="2" charset="-79"/>
              </a:rPr>
              <a:t>Lecture #3</a:t>
            </a:r>
            <a:endParaRPr lang="he-IL" sz="48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4118"/>
            <a:ext cx="9144000" cy="1655762"/>
          </a:xfrm>
        </p:spPr>
        <p:txBody>
          <a:bodyPr>
            <a:normAutofit/>
          </a:bodyPr>
          <a:lstStyle/>
          <a:p>
            <a:pPr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Why most published findings are false?</a:t>
            </a:r>
            <a:endParaRPr lang="he-IL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Statistical power</a:t>
            </a:r>
          </a:p>
          <a:p>
            <a:pPr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One-way ANOVA</a:t>
            </a:r>
          </a:p>
          <a:p>
            <a:pPr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Two-way ANOVA</a:t>
            </a:r>
            <a:endParaRPr lang="he-IL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rtl="0"/>
            <a:endParaRPr lang="he-IL" sz="2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96500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427" y="66023"/>
            <a:ext cx="11211560" cy="791227"/>
          </a:xfrm>
        </p:spPr>
        <p:txBody>
          <a:bodyPr>
            <a:normAutofit/>
          </a:bodyPr>
          <a:lstStyle/>
          <a:p>
            <a:pPr algn="l" rtl="0"/>
            <a:r>
              <a:rPr lang="en-US" sz="3200" b="1" dirty="0">
                <a:latin typeface="Alef" panose="00000500000000000000" pitchFamily="2" charset="-79"/>
                <a:cs typeface="Alef" panose="00000500000000000000" pitchFamily="2" charset="-79"/>
              </a:rPr>
              <a:t>Why should I care?</a:t>
            </a:r>
            <a:endParaRPr lang="he-IL" sz="32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5EA4D-CA43-E990-2FC2-8E094CCCD3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4776" y="1138843"/>
                <a:ext cx="6448423" cy="5419102"/>
              </a:xfrm>
            </p:spPr>
            <p:txBody>
              <a:bodyPr>
                <a:normAutofit fontScale="85000" lnSpcReduction="20000"/>
              </a:bodyPr>
              <a:lstStyle/>
              <a:p>
                <a:pPr algn="l" rtl="0"/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Increasing PPV should be our goal!</a:t>
                </a:r>
              </a:p>
              <a:p>
                <a:pPr lvl="1" algn="l" rtl="0"/>
                <a:r>
                  <a:rPr lang="en-US" sz="1600" dirty="0">
                    <a:latin typeface="Alef" panose="00000500000000000000" pitchFamily="2" charset="-79"/>
                    <a:cs typeface="Alef" panose="00000500000000000000" pitchFamily="2" charset="-79"/>
                  </a:rPr>
                  <a:t>It means, essentially, creating more reproducible science.</a:t>
                </a:r>
              </a:p>
              <a:p>
                <a:pPr algn="l" rtl="0"/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So what should I do about it?</a:t>
                </a:r>
              </a:p>
              <a:p>
                <a:pPr lvl="1" algn="l" rtl="0"/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𝛼</m:t>
                    </m:r>
                  </m:oMath>
                </a14:m>
                <a:r>
                  <a:rPr lang="en-US" sz="1900" dirty="0">
                    <a:latin typeface="Alef" panose="00000500000000000000" pitchFamily="2" charset="-79"/>
                    <a:cs typeface="Alef" panose="00000500000000000000" pitchFamily="2" charset="-79"/>
                  </a:rPr>
                  <a:t> is supposed to be set to some value (although, </a:t>
                </a:r>
                <a:r>
                  <a:rPr lang="en-US" sz="1900" i="1" dirty="0">
                    <a:latin typeface="Alef" panose="00000500000000000000" pitchFamily="2" charset="-79"/>
                    <a:cs typeface="Alef" panose="00000500000000000000" pitchFamily="2" charset="-79"/>
                  </a:rPr>
                  <a:t>QPRs, next week</a:t>
                </a:r>
                <a:r>
                  <a:rPr lang="en-US" sz="1900" dirty="0">
                    <a:latin typeface="Alef" panose="00000500000000000000" pitchFamily="2" charset="-79"/>
                    <a:cs typeface="Alef" panose="00000500000000000000" pitchFamily="2" charset="-79"/>
                  </a:rPr>
                  <a:t>).</a:t>
                </a:r>
              </a:p>
              <a:p>
                <a:pPr lvl="1" algn="l" rtl="0"/>
                <a:r>
                  <a:rPr lang="en-US" sz="1900" dirty="0">
                    <a:latin typeface="Alef" panose="00000500000000000000" pitchFamily="2" charset="-79"/>
                    <a:cs typeface="Alef" panose="00000500000000000000" pitchFamily="2" charset="-79"/>
                  </a:rPr>
                  <a:t>R presumably is also out of our control</a:t>
                </a:r>
              </a:p>
              <a:p>
                <a:pPr lvl="1" algn="l" rtl="0"/>
                <a:r>
                  <a:rPr lang="en-US" sz="1900" dirty="0">
                    <a:latin typeface="Alef" panose="00000500000000000000" pitchFamily="2" charset="-79"/>
                    <a:cs typeface="Alef" panose="00000500000000000000" pitchFamily="2" charset="-79"/>
                  </a:rPr>
                  <a:t>Although, is it, really?</a:t>
                </a:r>
              </a:p>
              <a:p>
                <a:pPr lvl="1" algn="l" rtl="0"/>
                <a:r>
                  <a:rPr lang="en-US" sz="1900" dirty="0" err="1">
                    <a:latin typeface="Alef" panose="00000500000000000000" pitchFamily="2" charset="-79"/>
                    <a:cs typeface="Alef" panose="00000500000000000000" pitchFamily="2" charset="-79"/>
                  </a:rPr>
                  <a:t>Bem</a:t>
                </a:r>
                <a:r>
                  <a:rPr lang="en-US" sz="1900" dirty="0">
                    <a:latin typeface="Alef" panose="00000500000000000000" pitchFamily="2" charset="-79"/>
                    <a:cs typeface="Alef" panose="00000500000000000000" pitchFamily="2" charset="-79"/>
                  </a:rPr>
                  <a:t>, 2011 – most likely, a very low R!</a:t>
                </a:r>
              </a:p>
              <a:p>
                <a:pPr lvl="1" algn="l" rtl="0"/>
                <a:r>
                  <a:rPr lang="en-US" sz="1900" dirty="0">
                    <a:latin typeface="Alef" panose="00000500000000000000" pitchFamily="2" charset="-79"/>
                    <a:cs typeface="Alef" panose="00000500000000000000" pitchFamily="2" charset="-79"/>
                  </a:rPr>
                  <a:t>(note that in the replication crisis paper, indeed how surprising an effect is correlated (negatively) with replication chances).</a:t>
                </a:r>
              </a:p>
              <a:p>
                <a:pPr marL="0" indent="0" algn="l" rtl="0">
                  <a:buNone/>
                </a:pPr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One thing that is </a:t>
                </a:r>
                <a:r>
                  <a:rPr lang="en-US" sz="2000" b="1" i="1" dirty="0">
                    <a:latin typeface="Alef" panose="00000500000000000000" pitchFamily="2" charset="-79"/>
                    <a:cs typeface="Alef" panose="00000500000000000000" pitchFamily="2" charset="-79"/>
                  </a:rPr>
                  <a:t>definitely</a:t>
                </a: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 in our control is </a:t>
                </a:r>
                <a:r>
                  <a:rPr lang="en-US" sz="2000" b="1" i="1" dirty="0">
                    <a:latin typeface="Alef" panose="00000500000000000000" pitchFamily="2" charset="-79"/>
                    <a:cs typeface="Alef" panose="00000500000000000000" pitchFamily="2" charset="-79"/>
                  </a:rPr>
                  <a:t>statistical power</a:t>
                </a: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.</a:t>
                </a:r>
              </a:p>
              <a:p>
                <a:pPr algn="l" rtl="0"/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r>
                  <a:rPr lang="en-US" sz="2400" b="1" dirty="0">
                    <a:highlight>
                      <a:srgbClr val="FF00FF"/>
                    </a:highlight>
                    <a:latin typeface="Alef" panose="00000500000000000000" pitchFamily="2" charset="-79"/>
                    <a:cs typeface="Alef" panose="00000500000000000000" pitchFamily="2" charset="-79"/>
                  </a:rPr>
                  <a:t>Power is crucial!</a:t>
                </a:r>
              </a:p>
              <a:p>
                <a:pPr algn="l" rtl="0"/>
                <a:r>
                  <a:rPr lang="en-US" sz="21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Helps to avoid ‘wasteful’ studies</a:t>
                </a:r>
                <a:r>
                  <a:rPr lang="en-US" sz="2100" dirty="0">
                    <a:latin typeface="Alef" panose="00000500000000000000" pitchFamily="2" charset="-79"/>
                    <a:cs typeface="Alef" panose="00000500000000000000" pitchFamily="2" charset="-79"/>
                  </a:rPr>
                  <a:t> that stand very little chance to capture true effects if they exist. </a:t>
                </a:r>
              </a:p>
              <a:p>
                <a:pPr algn="l" rtl="0"/>
                <a:r>
                  <a:rPr lang="en-US" sz="21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Helps to maximize PPV</a:t>
                </a:r>
                <a:r>
                  <a:rPr lang="en-US" sz="2100" dirty="0">
                    <a:latin typeface="Alef" panose="00000500000000000000" pitchFamily="2" charset="-79"/>
                    <a:cs typeface="Alef" panose="00000500000000000000" pitchFamily="2" charset="-79"/>
                  </a:rPr>
                  <a:t>: With higher power, more of our positive findings would actually reflect true effects!</a:t>
                </a:r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000" b="1" i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5EA4D-CA43-E990-2FC2-8E094CCC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776" y="1138843"/>
                <a:ext cx="6448423" cy="5419102"/>
              </a:xfrm>
              <a:blipFill>
                <a:blip r:embed="rId3"/>
                <a:stretch>
                  <a:fillRect l="-567" t="-1462" r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300B1E6-C19C-A114-2DF0-F32808968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911" y="1985357"/>
            <a:ext cx="5630313" cy="3733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1881DE-7C66-2AC0-C9A6-B6069784545F}"/>
                  </a:ext>
                </a:extLst>
              </p:cNvPr>
              <p:cNvSpPr txBox="1"/>
              <p:nvPr/>
            </p:nvSpPr>
            <p:spPr>
              <a:xfrm>
                <a:off x="7169944" y="180462"/>
                <a:ext cx="5022056" cy="6767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𝑷𝑷𝑽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=</m:t>
                      </m:r>
                      <m:f>
                        <m:f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𝟏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−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𝜷</m:t>
                              </m:r>
                            </m:e>
                          </m:d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𝑹</m:t>
                          </m:r>
                        </m:num>
                        <m:den>
                          <m:d>
                            <m:d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𝟏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−</m:t>
                              </m:r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𝜷</m:t>
                              </m:r>
                            </m:e>
                          </m:d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∗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𝑹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+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𝜶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1881DE-7C66-2AC0-C9A6-B60697845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944" y="180462"/>
                <a:ext cx="5022056" cy="6767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85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427" y="66023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Increasing statistical power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EA4D-CA43-E990-2FC2-8E094CCCD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428" y="1649200"/>
            <a:ext cx="11211559" cy="4773371"/>
          </a:xfrm>
        </p:spPr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The most common way to ensure high statistical power is to 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have a suitable sample size in our design*:</a:t>
            </a: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For a given statistical test, and assuming a given population effect size and a given sample size, we can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compute statistical power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In many cases there are algebraic solutions (but not always).</a:t>
            </a:r>
          </a:p>
          <a:p>
            <a:pPr lvl="1" algn="l" rtl="0"/>
            <a:endParaRPr lang="en-US" sz="18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These calculations are the basis for a very useful tool: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Power analysis. </a:t>
            </a: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The common use -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prospective power analysis: 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Determining, before the study, the N needed to observe an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effect of a given size at a given probability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. </a:t>
            </a:r>
          </a:p>
          <a:p>
            <a:pPr lvl="1" algn="l" rtl="0"/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Typically, assume an effect size based on previous studies (ideally, meta-analysis); sometimes, assume a ‘minimal’ meaningful effect size (e.g., </a:t>
            </a:r>
            <a:r>
              <a:rPr lang="en-US" sz="1800" i="1" dirty="0">
                <a:latin typeface="Alef" panose="00000500000000000000" pitchFamily="2" charset="-79"/>
                <a:cs typeface="Alef" panose="00000500000000000000" pitchFamily="2" charset="-79"/>
              </a:rPr>
              <a:t>d </a:t>
            </a:r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= 0.2, “small” effect size).</a:t>
            </a:r>
          </a:p>
          <a:p>
            <a:pPr lvl="1" algn="l" rtl="0"/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Use a target value for power that is high enough (commonly – 80%).</a:t>
            </a:r>
          </a:p>
          <a:p>
            <a:pPr lvl="1" algn="l" rtl="0"/>
            <a:endParaRPr lang="en-US" sz="18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ctr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ctr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4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CCA60-6F61-35BA-C770-8620FB5102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602" y="49912"/>
            <a:ext cx="4752397" cy="1688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A84EDB-87DA-8193-FF8B-2D9F5BDAFB79}"/>
                  </a:ext>
                </a:extLst>
              </p:cNvPr>
              <p:cNvSpPr txBox="1"/>
              <p:nvPr/>
            </p:nvSpPr>
            <p:spPr>
              <a:xfrm>
                <a:off x="9288308" y="752478"/>
                <a:ext cx="34715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200" b="1" i="1" smtClean="0">
                          <a:solidFill>
                            <a:srgbClr val="F7954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m:oMathPara>
                </a14:m>
                <a:endParaRPr lang="he-IL" sz="1200" b="1" i="1" dirty="0">
                  <a:solidFill>
                    <a:srgbClr val="F79544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A84EDB-87DA-8193-FF8B-2D9F5BDAF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308" y="752478"/>
                <a:ext cx="347159" cy="276999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156F72-205E-FC24-3021-3F774276AD94}"/>
                  </a:ext>
                </a:extLst>
              </p:cNvPr>
              <p:cNvSpPr txBox="1"/>
              <p:nvPr/>
            </p:nvSpPr>
            <p:spPr>
              <a:xfrm>
                <a:off x="9996991" y="866778"/>
                <a:ext cx="34715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solidFill>
                            <a:srgbClr val="5BB3CA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he-IL" sz="1200" b="1" i="1" dirty="0">
                  <a:solidFill>
                    <a:srgbClr val="5BB3CA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156F72-205E-FC24-3021-3F774276A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6991" y="866778"/>
                <a:ext cx="347159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AD65C06-B218-25B2-4866-61538E74391D}"/>
              </a:ext>
            </a:extLst>
          </p:cNvPr>
          <p:cNvSpPr txBox="1"/>
          <p:nvPr/>
        </p:nvSpPr>
        <p:spPr>
          <a:xfrm>
            <a:off x="6575024" y="6519446"/>
            <a:ext cx="56007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rtl="0">
              <a:buNone/>
            </a:pP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*Not the only way; see one more thing to do, </a:t>
            </a: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  <a:hlinkClick r:id="rId6" action="ppaction://hlinksldjump"/>
              </a:rPr>
              <a:t>here</a:t>
            </a: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765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427" y="66024"/>
            <a:ext cx="11211560" cy="856844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Some intuitions about power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7CF438-ED58-A1EA-0FFC-DDC2FD45CD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0428" y="990601"/>
                <a:ext cx="11211559" cy="5555572"/>
              </a:xfrm>
            </p:spPr>
            <p:txBody>
              <a:bodyPr>
                <a:normAutofit/>
              </a:bodyPr>
              <a:lstStyle/>
              <a:p>
                <a:pPr marL="0" indent="0" algn="just" rtl="0">
                  <a:buNone/>
                </a:pP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You ran a two-sample t-test, </a:t>
                </a:r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with N=50 in each group </a:t>
                </a: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(N=100 total). Assuming that there is a </a:t>
                </a:r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true effect of size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𝜹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𝟎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.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𝟓</m:t>
                    </m:r>
                  </m:oMath>
                </a14:m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*, what is your </a:t>
                </a:r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chance of getting a significant effect (i.e., statistical pow</a:t>
                </a: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er)? Assume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05</m:t>
                    </m:r>
                  </m:oMath>
                </a14:m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, and a two-tailed test.</a:t>
                </a:r>
              </a:p>
              <a:p>
                <a:pPr marL="0" indent="0" algn="l" rtl="0">
                  <a:buNone/>
                </a:pPr>
                <a:r>
                  <a:rPr lang="en-US" sz="18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[the correct answer: 69.6%. </a:t>
                </a:r>
                <a:r>
                  <a:rPr lang="en-US" sz="1800" dirty="0">
                    <a:latin typeface="Alef" panose="00000500000000000000" pitchFamily="2" charset="-79"/>
                    <a:cs typeface="Alef" panose="00000500000000000000" pitchFamily="2" charset="-79"/>
                  </a:rPr>
                  <a:t>In 30.4% of studies you will get a null finding despite the presence of a relatively large population effect size].</a:t>
                </a:r>
              </a:p>
              <a:p>
                <a:pPr marL="0" indent="0" algn="l" rtl="0">
                  <a:buNone/>
                </a:pPr>
                <a:endParaRPr lang="en-US" sz="18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18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18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lvl="1" algn="l" rtl="0"/>
                <a:endParaRPr lang="en-US" sz="18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18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endParaRPr lang="en-US" sz="18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endParaRPr lang="en-US" sz="18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endParaRPr lang="en-US" sz="18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7CF438-ED58-A1EA-0FFC-DDC2FD45CD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0428" y="990601"/>
                <a:ext cx="11211559" cy="5555572"/>
              </a:xfrm>
              <a:blipFill>
                <a:blip r:embed="rId3"/>
                <a:stretch>
                  <a:fillRect l="-543" t="-1098" r="-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22B5104-4E82-2519-73DD-19152291B5EB}"/>
              </a:ext>
            </a:extLst>
          </p:cNvPr>
          <p:cNvSpPr txBox="1"/>
          <p:nvPr/>
        </p:nvSpPr>
        <p:spPr>
          <a:xfrm>
            <a:off x="6880931" y="6550223"/>
            <a:ext cx="5311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*Probably larger than most psychological phenomena, see </a:t>
            </a: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  <a:hlinkClick r:id="rId4"/>
              </a:rPr>
              <a:t>here</a:t>
            </a:r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007C130-109A-373C-1769-E7D31B895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81" y="2573778"/>
            <a:ext cx="4188437" cy="39057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846DD0-1A8C-43B5-3FC0-FFC1394F550E}"/>
                  </a:ext>
                </a:extLst>
              </p:cNvPr>
              <p:cNvSpPr txBox="1"/>
              <p:nvPr/>
            </p:nvSpPr>
            <p:spPr>
              <a:xfrm>
                <a:off x="8597864" y="3005435"/>
                <a:ext cx="3077669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To achieve power of ~80%*</a:t>
                </a:r>
              </a:p>
              <a:p>
                <a:pPr algn="l" rtl="0"/>
                <a:r>
                  <a:rPr lang="en-US" b="1" dirty="0">
                    <a:solidFill>
                      <a:srgbClr val="B983E3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N=~30 </a:t>
                </a:r>
              </a:p>
              <a:p>
                <a:pPr algn="l" rtl="0"/>
                <a:r>
                  <a:rPr lang="en-US" b="1" dirty="0">
                    <a:solidFill>
                      <a:srgbClr val="6AB6B9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N=~50</a:t>
                </a:r>
              </a:p>
              <a:p>
                <a:pPr algn="l" rtl="0"/>
                <a:r>
                  <a:rPr lang="en-US" b="1" dirty="0">
                    <a:solidFill>
                      <a:srgbClr val="84A62E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N=~100</a:t>
                </a:r>
              </a:p>
              <a:p>
                <a:pPr algn="l" rtl="0"/>
                <a:r>
                  <a:rPr lang="en-US" b="1" dirty="0">
                    <a:solidFill>
                      <a:srgbClr val="E6736D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N=~400</a:t>
                </a:r>
              </a:p>
              <a:p>
                <a:pPr algn="l" rtl="0"/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*All N’s </a:t>
                </a:r>
                <a:r>
                  <a:rPr lang="en-US" b="1" i="1" dirty="0">
                    <a:latin typeface="Alef" panose="00000500000000000000" pitchFamily="2" charset="-79"/>
                    <a:cs typeface="Alef" panose="00000500000000000000" pitchFamily="2" charset="-79"/>
                  </a:rPr>
                  <a:t>per group </a:t>
                </a: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in a two-sample t-test, two-tailed,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𝛼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05</m:t>
                    </m:r>
                  </m:oMath>
                </a14:m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.</a:t>
                </a:r>
              </a:p>
              <a:p>
                <a:pPr algn="l" rtl="0"/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D846DD0-1A8C-43B5-3FC0-FFC1394F5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7864" y="3005435"/>
                <a:ext cx="3077669" cy="2862322"/>
              </a:xfrm>
              <a:prstGeom prst="rect">
                <a:avLst/>
              </a:prstGeom>
              <a:blipFill>
                <a:blip r:embed="rId6"/>
                <a:stretch>
                  <a:fillRect l="-1584" t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CD0FC86-E8A6-43AD-00AA-DAB446D6B8D3}"/>
              </a:ext>
            </a:extLst>
          </p:cNvPr>
          <p:cNvSpPr txBox="1"/>
          <p:nvPr/>
        </p:nvSpPr>
        <p:spPr>
          <a:xfrm>
            <a:off x="944666" y="3005077"/>
            <a:ext cx="3077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000" b="1" i="1" dirty="0">
                <a:latin typeface="Alef" panose="00000500000000000000" pitchFamily="2" charset="-79"/>
                <a:cs typeface="Alef" panose="00000500000000000000" pitchFamily="2" charset="-79"/>
              </a:rPr>
              <a:t>Power may be lower than you think!</a:t>
            </a:r>
          </a:p>
          <a:p>
            <a:pPr algn="l" rtl="0"/>
            <a:endParaRPr lang="en-US" sz="2000" b="1" i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9113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427" y="66024"/>
            <a:ext cx="11211560" cy="856844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Power analysis in R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E2384-5742-3B3D-955F-ED4C1255EB2D}"/>
              </a:ext>
            </a:extLst>
          </p:cNvPr>
          <p:cNvSpPr txBox="1"/>
          <p:nvPr/>
        </p:nvSpPr>
        <p:spPr>
          <a:xfrm>
            <a:off x="270427" y="1167837"/>
            <a:ext cx="5344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The quick way - off-the-shelf packages: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0E1662-1F14-7506-AE1B-4887A4A3E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" t="72727" r="76178" b="6936"/>
          <a:stretch/>
        </p:blipFill>
        <p:spPr>
          <a:xfrm>
            <a:off x="723207" y="1717704"/>
            <a:ext cx="4606126" cy="2538412"/>
          </a:xfrm>
          <a:prstGeom prst="rect">
            <a:avLst/>
          </a:prstGeom>
        </p:spPr>
      </p:pic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8DA12A6D-D49E-DC8A-9988-9B9D082D3CF0}"/>
              </a:ext>
            </a:extLst>
          </p:cNvPr>
          <p:cNvSpPr/>
          <p:nvPr/>
        </p:nvSpPr>
        <p:spPr>
          <a:xfrm>
            <a:off x="5246557" y="133005"/>
            <a:ext cx="6945443" cy="977469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b="1" dirty="0">
                <a:solidFill>
                  <a:schemeClr val="tx1"/>
                </a:solidFill>
              </a:rPr>
              <a:t>Look at ?</a:t>
            </a:r>
            <a:r>
              <a:rPr lang="en-US" b="1" dirty="0" err="1">
                <a:solidFill>
                  <a:schemeClr val="tx1"/>
                </a:solidFill>
              </a:rPr>
              <a:t>pwr.t.test</a:t>
            </a:r>
            <a:r>
              <a:rPr lang="en-US" b="1" dirty="0">
                <a:solidFill>
                  <a:schemeClr val="tx1"/>
                </a:solidFill>
              </a:rPr>
              <a:t> for more options! </a:t>
            </a:r>
          </a:p>
          <a:p>
            <a:pPr algn="ctr" rtl="0"/>
            <a:r>
              <a:rPr lang="en-US" b="1" dirty="0">
                <a:solidFill>
                  <a:schemeClr val="tx1"/>
                </a:solidFill>
              </a:rPr>
              <a:t>E.g., one-tailed test, one-sample, </a:t>
            </a:r>
            <a:r>
              <a:rPr lang="en-US" b="1" dirty="0" err="1">
                <a:solidFill>
                  <a:schemeClr val="tx1"/>
                </a:solidFill>
              </a:rPr>
              <a:t>var.equal</a:t>
            </a:r>
            <a:r>
              <a:rPr lang="en-US" b="1" dirty="0">
                <a:solidFill>
                  <a:schemeClr val="tx1"/>
                </a:solidFill>
              </a:rPr>
              <a:t>, etc.</a:t>
            </a:r>
            <a:endParaRPr lang="he-IL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D905A3-5BF5-D516-1580-8A8309F87427}"/>
              </a:ext>
            </a:extLst>
          </p:cNvPr>
          <p:cNvSpPr txBox="1"/>
          <p:nvPr/>
        </p:nvSpPr>
        <p:spPr>
          <a:xfrm>
            <a:off x="270426" y="4514156"/>
            <a:ext cx="6787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Power analysis for many other statistical tests, too: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7B8F11-A7B0-1A62-E09B-9040612A06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" t="77091" r="51692" b="4242"/>
          <a:stretch/>
        </p:blipFill>
        <p:spPr>
          <a:xfrm>
            <a:off x="3599411" y="4972988"/>
            <a:ext cx="7178674" cy="1752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4C2ECB-890E-4227-8234-29B3C19A50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7" t="62061" r="64821" b="9682"/>
          <a:stretch/>
        </p:blipFill>
        <p:spPr>
          <a:xfrm>
            <a:off x="5856513" y="1881624"/>
            <a:ext cx="5045137" cy="231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8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427" y="66024"/>
            <a:ext cx="11211560" cy="856844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Power analysis in R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E2384-5742-3B3D-955F-ED4C1255EB2D}"/>
              </a:ext>
            </a:extLst>
          </p:cNvPr>
          <p:cNvSpPr txBox="1"/>
          <p:nvPr/>
        </p:nvSpPr>
        <p:spPr>
          <a:xfrm>
            <a:off x="270426" y="981590"/>
            <a:ext cx="3666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The long way – simulations!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5417A-CC72-7808-FF7A-0AAA1CABD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8" t="12083" r="51875" b="56111"/>
          <a:stretch/>
        </p:blipFill>
        <p:spPr>
          <a:xfrm>
            <a:off x="2103620" y="1685925"/>
            <a:ext cx="913601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6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427" y="66024"/>
            <a:ext cx="11211560" cy="856844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Power analysis in R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E2384-5742-3B3D-955F-ED4C1255EB2D}"/>
              </a:ext>
            </a:extLst>
          </p:cNvPr>
          <p:cNvSpPr txBox="1"/>
          <p:nvPr/>
        </p:nvSpPr>
        <p:spPr>
          <a:xfrm>
            <a:off x="270426" y="981590"/>
            <a:ext cx="3666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The long way – simulations!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6A17CB-B601-C787-9840-754BA403EC40}"/>
              </a:ext>
            </a:extLst>
          </p:cNvPr>
          <p:cNvSpPr txBox="1"/>
          <p:nvPr/>
        </p:nvSpPr>
        <p:spPr>
          <a:xfrm>
            <a:off x="71990" y="264570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(1)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3E887D-9407-FDF8-7555-E3361847A9F5}"/>
              </a:ext>
            </a:extLst>
          </p:cNvPr>
          <p:cNvSpPr txBox="1"/>
          <p:nvPr/>
        </p:nvSpPr>
        <p:spPr>
          <a:xfrm>
            <a:off x="71990" y="3429000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(2)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CA92A9-02C9-0648-9366-7A9625B75343}"/>
              </a:ext>
            </a:extLst>
          </p:cNvPr>
          <p:cNvSpPr txBox="1"/>
          <p:nvPr/>
        </p:nvSpPr>
        <p:spPr>
          <a:xfrm>
            <a:off x="59166" y="4279050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(3)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519628-5688-C323-DE8C-5A1703366A7E}"/>
              </a:ext>
            </a:extLst>
          </p:cNvPr>
          <p:cNvSpPr txBox="1"/>
          <p:nvPr/>
        </p:nvSpPr>
        <p:spPr>
          <a:xfrm>
            <a:off x="59166" y="512910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(4)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A1F2A4-8789-B7CE-3FDA-1AD527BD3719}"/>
              </a:ext>
            </a:extLst>
          </p:cNvPr>
          <p:cNvSpPr txBox="1"/>
          <p:nvPr/>
        </p:nvSpPr>
        <p:spPr>
          <a:xfrm>
            <a:off x="26609" y="604320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(5)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9DC366-EBAA-6821-DADA-9A39D1BC41CA}"/>
              </a:ext>
            </a:extLst>
          </p:cNvPr>
          <p:cNvSpPr txBox="1"/>
          <p:nvPr/>
        </p:nvSpPr>
        <p:spPr>
          <a:xfrm>
            <a:off x="7147146" y="2612290"/>
            <a:ext cx="4398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When there’s no effect – this is Type I error.</a:t>
            </a:r>
          </a:p>
          <a:p>
            <a:pPr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Note: the word ‘power’ is misleading here!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16E497-EDD0-6970-B070-1E2928E0824C}"/>
              </a:ext>
            </a:extLst>
          </p:cNvPr>
          <p:cNvSpPr txBox="1"/>
          <p:nvPr/>
        </p:nvSpPr>
        <p:spPr>
          <a:xfrm>
            <a:off x="7147146" y="3429000"/>
            <a:ext cx="4761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Type I error rate (alpha) unrelated to sample size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08EC80-DAF6-7558-BD5D-63FAA37DAED5}"/>
              </a:ext>
            </a:extLst>
          </p:cNvPr>
          <p:cNvSpPr txBox="1"/>
          <p:nvPr/>
        </p:nvSpPr>
        <p:spPr>
          <a:xfrm>
            <a:off x="7147146" y="4179292"/>
            <a:ext cx="3358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Population effect size, delta=0.4; </a:t>
            </a:r>
          </a:p>
          <a:p>
            <a:pPr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Same as: </a:t>
            </a:r>
            <a:r>
              <a:rPr lang="en-US" sz="1600" dirty="0" err="1">
                <a:latin typeface="Alef" panose="00000500000000000000" pitchFamily="2" charset="-79"/>
                <a:cs typeface="Alef" panose="00000500000000000000" pitchFamily="2" charset="-79"/>
              </a:rPr>
              <a:t>pwr.t.test</a:t>
            </a: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(d=0.4, n=80)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074309-C4AD-DD9A-F529-8C1FDB63E61C}"/>
              </a:ext>
            </a:extLst>
          </p:cNvPr>
          <p:cNvSpPr txBox="1"/>
          <p:nvPr/>
        </p:nvSpPr>
        <p:spPr>
          <a:xfrm>
            <a:off x="7147146" y="5021378"/>
            <a:ext cx="5163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Same effect delta, but smaller N, hence lower power.</a:t>
            </a:r>
          </a:p>
          <a:p>
            <a:pPr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Same as: </a:t>
            </a:r>
            <a:r>
              <a:rPr lang="en-US" sz="1600" dirty="0" err="1">
                <a:latin typeface="Alef" panose="00000500000000000000" pitchFamily="2" charset="-79"/>
                <a:cs typeface="Alef" panose="00000500000000000000" pitchFamily="2" charset="-79"/>
              </a:rPr>
              <a:t>pwr.t.test</a:t>
            </a: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(d=0.4, n=50)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893CB1-7E5A-3F50-028B-561E80590209}"/>
              </a:ext>
            </a:extLst>
          </p:cNvPr>
          <p:cNvSpPr txBox="1"/>
          <p:nvPr/>
        </p:nvSpPr>
        <p:spPr>
          <a:xfrm>
            <a:off x="7147146" y="5925352"/>
            <a:ext cx="4386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Impact of violation of assumptions on power</a:t>
            </a:r>
          </a:p>
          <a:p>
            <a:pPr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This you cannot do with </a:t>
            </a:r>
            <a:r>
              <a:rPr lang="en-US" sz="1600" dirty="0" err="1">
                <a:latin typeface="Alef" panose="00000500000000000000" pitchFamily="2" charset="-79"/>
                <a:cs typeface="Alef" panose="00000500000000000000" pitchFamily="2" charset="-79"/>
              </a:rPr>
              <a:t>pwr.t.test</a:t>
            </a: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  <a:sym typeface="Wingdings" panose="05000000000000000000" pitchFamily="2" charset="2"/>
              </a:rPr>
              <a:t></a:t>
            </a:r>
            <a:endParaRPr lang="en-US" sz="1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7DC8E-FFEA-BB7F-5CA3-76AA19DCF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8" t="12083" r="51875" b="56111"/>
          <a:stretch/>
        </p:blipFill>
        <p:spPr>
          <a:xfrm>
            <a:off x="7227819" y="161098"/>
            <a:ext cx="4964181" cy="1987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A6DEAC-7C32-E7D6-E146-200B928DC1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" t="73817" r="72756" b="22731"/>
          <a:stretch/>
        </p:blipFill>
        <p:spPr>
          <a:xfrm>
            <a:off x="636055" y="2612289"/>
            <a:ext cx="5492320" cy="4001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AF6D51-9403-D7B5-FB08-AE2D6CCFFE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" t="77276" r="72756" b="19378"/>
          <a:stretch/>
        </p:blipFill>
        <p:spPr>
          <a:xfrm>
            <a:off x="671362" y="3448050"/>
            <a:ext cx="5386537" cy="3803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746C5D-D9C8-E6E9-5586-B543A8A478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" t="83889" r="72173" b="13079"/>
          <a:stretch/>
        </p:blipFill>
        <p:spPr>
          <a:xfrm>
            <a:off x="636054" y="5119884"/>
            <a:ext cx="5744745" cy="3529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4564D4-ADC6-E469-AF5C-33F484B145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" t="80471" r="71820" b="16515"/>
          <a:stretch/>
        </p:blipFill>
        <p:spPr>
          <a:xfrm>
            <a:off x="604754" y="4293857"/>
            <a:ext cx="5744745" cy="3529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2ADD38-4B3B-5DE0-C715-618177CDFF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0" t="89741" r="70182" b="6902"/>
          <a:stretch/>
        </p:blipFill>
        <p:spPr>
          <a:xfrm>
            <a:off x="636053" y="5996331"/>
            <a:ext cx="6441021" cy="41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3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427" y="66023"/>
            <a:ext cx="1180478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200" b="1" dirty="0">
                <a:latin typeface="Alef" panose="00000500000000000000" pitchFamily="2" charset="-79"/>
                <a:cs typeface="Alef" panose="00000500000000000000" pitchFamily="2" charset="-79"/>
              </a:rPr>
              <a:t>Back to Ioannidis…</a:t>
            </a:r>
            <a:endParaRPr lang="he-IL" sz="32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76F1B1-BEEC-4D84-DB81-943CE2A53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70"/>
          <a:stretch/>
        </p:blipFill>
        <p:spPr>
          <a:xfrm>
            <a:off x="4586244" y="207486"/>
            <a:ext cx="7488963" cy="11841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5F7F4EC-24C0-CEC2-F4B3-B00D2F090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98" y="1673306"/>
            <a:ext cx="10867141" cy="4977208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How did Ioannidis reach the “</a:t>
            </a:r>
            <a:r>
              <a:rPr lang="en-US" sz="2000" b="1" i="1" u="sng" dirty="0">
                <a:latin typeface="Alef" panose="00000500000000000000" pitchFamily="2" charset="-79"/>
                <a:cs typeface="Alef" panose="00000500000000000000" pitchFamily="2" charset="-79"/>
              </a:rPr>
              <a:t>most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 published findings are false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” claim?</a:t>
            </a: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0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A PPV calculation based on what he sees as reasonable assumptions about </a:t>
            </a:r>
            <a:r>
              <a:rPr lang="en-US" sz="2000" i="1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R</a:t>
            </a:r>
            <a:r>
              <a:rPr lang="en-US" sz="20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and </a:t>
            </a:r>
            <a:r>
              <a:rPr lang="en-US" sz="2000" i="1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power </a:t>
            </a:r>
            <a:r>
              <a:rPr lang="en-US" sz="20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+ two additional factors:</a:t>
            </a:r>
          </a:p>
          <a:p>
            <a:pPr marL="800100" lvl="1" indent="-342900" algn="l" rtl="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“Bias” (</a:t>
            </a:r>
            <a:r>
              <a:rPr lang="en-US" sz="1600" i="1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“[…] manipulation in the analysis or reporting of findings […] [s]elective or distorted reporting”</a:t>
            </a:r>
            <a:r>
              <a:rPr lang="en-US" sz="16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; now more commonly known as Questionable Research Practices; more on that next week!)</a:t>
            </a:r>
          </a:p>
          <a:p>
            <a:pPr marL="800100" lvl="1" indent="-342900" algn="l" rtl="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Parallel work by multiple groups (when only positive findings are published; “file-drawer” problem)</a:t>
            </a:r>
          </a:p>
          <a:p>
            <a:pPr marL="800100" lvl="1" indent="-342900" algn="l" rtl="0">
              <a:buFont typeface="+mj-lt"/>
              <a:buAutoNum type="arabicPeriod"/>
            </a:pPr>
            <a:endParaRPr lang="en-US" sz="1600" dirty="0">
              <a:solidFill>
                <a:schemeClr val="bg1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0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Higher bias/more “file-drawer” issues </a:t>
            </a:r>
            <a:r>
              <a:rPr lang="en-US" sz="20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  <a:sym typeface="Wingdings" panose="05000000000000000000" pitchFamily="2" charset="2"/>
              </a:rPr>
              <a:t> lower PPV. </a:t>
            </a:r>
          </a:p>
          <a:p>
            <a:pPr algn="l" rtl="0"/>
            <a:endParaRPr lang="en-US" sz="2000" dirty="0">
              <a:solidFill>
                <a:schemeClr val="bg1"/>
              </a:solidFill>
              <a:latin typeface="Alef" panose="00000500000000000000" pitchFamily="2" charset="-79"/>
              <a:cs typeface="Alef" panose="00000500000000000000" pitchFamily="2" charset="-79"/>
              <a:sym typeface="Wingdings" panose="05000000000000000000" pitchFamily="2" charset="2"/>
            </a:endParaRPr>
          </a:p>
          <a:p>
            <a:pPr algn="l" rtl="0"/>
            <a:r>
              <a:rPr lang="en-US" sz="20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  <a:sym typeface="Wingdings" panose="05000000000000000000" pitchFamily="2" charset="2"/>
              </a:rPr>
              <a:t>Under what Ioannidis claims are reasonable assumptions, PPV &lt; 0.5.</a:t>
            </a:r>
          </a:p>
          <a:p>
            <a:pPr algn="l" rtl="0"/>
            <a:endParaRPr lang="en-US" sz="2000" dirty="0">
              <a:solidFill>
                <a:schemeClr val="bg1"/>
              </a:solidFill>
              <a:latin typeface="Alef" panose="00000500000000000000" pitchFamily="2" charset="-79"/>
              <a:cs typeface="Alef" panose="00000500000000000000" pitchFamily="2" charset="-79"/>
              <a:sym typeface="Wingdings" panose="05000000000000000000" pitchFamily="2" charset="2"/>
            </a:endParaRPr>
          </a:p>
          <a:p>
            <a:pPr algn="l" rtl="0"/>
            <a:r>
              <a:rPr lang="en-US" sz="2000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  <a:sym typeface="Wingdings" panose="05000000000000000000" pitchFamily="2" charset="2"/>
              </a:rPr>
              <a:t>We will discuss these issues (and how to avoid them) next week.</a:t>
            </a:r>
            <a:endParaRPr lang="en-US" sz="2000" dirty="0">
              <a:solidFill>
                <a:schemeClr val="bg1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endParaRPr lang="en-US" sz="2000" b="1" i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ctr" rtl="0">
              <a:buNone/>
            </a:pPr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0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686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84" y="82006"/>
            <a:ext cx="11211560" cy="874015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PPV: Implications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0629DA5C-3401-17A6-D4EA-5FE5FD39FB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19" y="1047845"/>
            <a:ext cx="8431646" cy="5621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AB9E73-70F6-4719-BE38-D2ABA54A6E8F}"/>
              </a:ext>
            </a:extLst>
          </p:cNvPr>
          <p:cNvSpPr txBox="1"/>
          <p:nvPr/>
        </p:nvSpPr>
        <p:spPr>
          <a:xfrm>
            <a:off x="10460715" y="969818"/>
            <a:ext cx="1494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400" dirty="0">
                <a:highlight>
                  <a:srgbClr val="C0C0C0"/>
                </a:highlight>
                <a:latin typeface="Alef" panose="00000500000000000000" pitchFamily="2" charset="-79"/>
                <a:cs typeface="Alef" panose="00000500000000000000" pitchFamily="2" charset="-79"/>
              </a:rPr>
              <a:t>Panels: R (odds)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CA8E1-5712-DB9B-AA91-E772DB15A497}"/>
              </a:ext>
            </a:extLst>
          </p:cNvPr>
          <p:cNvSpPr txBox="1"/>
          <p:nvPr/>
        </p:nvSpPr>
        <p:spPr>
          <a:xfrm>
            <a:off x="10455565" y="142274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400" dirty="0">
                <a:solidFill>
                  <a:srgbClr val="72E87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PPV=0.95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4BB119-CE34-17FE-B016-F123331CDA72}"/>
              </a:ext>
            </a:extLst>
          </p:cNvPr>
          <p:cNvSpPr txBox="1"/>
          <p:nvPr/>
        </p:nvSpPr>
        <p:spPr>
          <a:xfrm>
            <a:off x="10455565" y="2259353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400" dirty="0">
                <a:solidFill>
                  <a:srgbClr val="2323BA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PPV=0.8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7643F7-6CB8-6430-1815-F642C735F019}"/>
              </a:ext>
            </a:extLst>
          </p:cNvPr>
          <p:cNvSpPr txBox="1"/>
          <p:nvPr/>
        </p:nvSpPr>
        <p:spPr>
          <a:xfrm>
            <a:off x="10406306" y="3940364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400" dirty="0">
                <a:solidFill>
                  <a:srgbClr val="C54644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PPV=0.5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E911E-22CA-F3CF-64E4-5149BCA85120}"/>
              </a:ext>
            </a:extLst>
          </p:cNvPr>
          <p:cNvSpPr txBox="1"/>
          <p:nvPr/>
        </p:nvSpPr>
        <p:spPr>
          <a:xfrm>
            <a:off x="10455565" y="437186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400" b="1" i="1" dirty="0">
                <a:latin typeface="Alef" panose="00000500000000000000" pitchFamily="2" charset="-79"/>
                <a:cs typeface="Alef" panose="00000500000000000000" pitchFamily="2" charset="-79"/>
              </a:rPr>
              <a:t>All: alpha=5%</a:t>
            </a:r>
          </a:p>
        </p:txBody>
      </p:sp>
    </p:spTree>
    <p:extLst>
      <p:ext uri="{BB962C8B-B14F-4D97-AF65-F5344CB8AC3E}">
        <p14:creationId xmlns:p14="http://schemas.microsoft.com/office/powerpoint/2010/main" val="4064418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427" y="66023"/>
            <a:ext cx="1180478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200" b="1" dirty="0">
                <a:latin typeface="Alef" panose="00000500000000000000" pitchFamily="2" charset="-79"/>
                <a:cs typeface="Alef" panose="00000500000000000000" pitchFamily="2" charset="-79"/>
              </a:rPr>
              <a:t>Back to Ioannidis…</a:t>
            </a:r>
            <a:endParaRPr lang="he-IL" sz="32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76F1B1-BEEC-4D84-DB81-943CE2A53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70"/>
          <a:stretch/>
        </p:blipFill>
        <p:spPr>
          <a:xfrm>
            <a:off x="4586244" y="207486"/>
            <a:ext cx="7488963" cy="11841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5F7F4EC-24C0-CEC2-F4B3-B00D2F090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98" y="1673306"/>
            <a:ext cx="10867141" cy="4977208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How did Ioannidis reach the “</a:t>
            </a:r>
            <a:r>
              <a:rPr lang="en-US" sz="2000" b="1" i="1" u="sng" dirty="0">
                <a:latin typeface="Alef" panose="00000500000000000000" pitchFamily="2" charset="-79"/>
                <a:cs typeface="Alef" panose="00000500000000000000" pitchFamily="2" charset="-79"/>
              </a:rPr>
              <a:t>most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 published findings are false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” claim?</a:t>
            </a: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A PPV calculation based on what he sees as reasonable assumptions about </a:t>
            </a:r>
            <a:r>
              <a:rPr lang="en-US" sz="2000" i="1" dirty="0">
                <a:latin typeface="Alef" panose="00000500000000000000" pitchFamily="2" charset="-79"/>
                <a:cs typeface="Alef" panose="00000500000000000000" pitchFamily="2" charset="-79"/>
              </a:rPr>
              <a:t>R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 and </a:t>
            </a:r>
            <a:r>
              <a:rPr lang="en-US" sz="2000" i="1" dirty="0">
                <a:latin typeface="Alef" panose="00000500000000000000" pitchFamily="2" charset="-79"/>
                <a:cs typeface="Alef" panose="00000500000000000000" pitchFamily="2" charset="-79"/>
              </a:rPr>
              <a:t>power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+ two additional factors:</a:t>
            </a:r>
          </a:p>
          <a:p>
            <a:pPr marL="800100" lvl="1" indent="-342900" algn="l" rtl="0">
              <a:buFont typeface="+mj-lt"/>
              <a:buAutoNum type="arabicPeriod"/>
            </a:pP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“Bias” (</a:t>
            </a:r>
            <a:r>
              <a:rPr lang="en-US" sz="1600" i="1" dirty="0">
                <a:latin typeface="Alef" panose="00000500000000000000" pitchFamily="2" charset="-79"/>
                <a:cs typeface="Alef" panose="00000500000000000000" pitchFamily="2" charset="-79"/>
              </a:rPr>
              <a:t>“[…] manipulation in the analysis or reporting of findings […] [s]elective or distorted reporting”</a:t>
            </a: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; now more commonly known as Questionable Research Practices; more on that next week!)</a:t>
            </a:r>
          </a:p>
          <a:p>
            <a:pPr marL="800100" lvl="1" indent="-342900" algn="l" rtl="0">
              <a:buFont typeface="+mj-lt"/>
              <a:buAutoNum type="arabicPeriod"/>
            </a:pP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Parallel work by multiple groups (when only positive findings are published; “file-drawer” problem)</a:t>
            </a:r>
          </a:p>
          <a:p>
            <a:pPr marL="800100" lvl="1" indent="-342900" algn="l" rtl="0">
              <a:buFont typeface="+mj-lt"/>
              <a:buAutoNum type="arabicPeriod"/>
            </a:pPr>
            <a:endParaRPr lang="en-US" sz="16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Higher bias/more “file-drawer” issues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  <a:sym typeface="Wingdings" panose="05000000000000000000" pitchFamily="2" charset="2"/>
              </a:rPr>
              <a:t> lower PPV. </a:t>
            </a: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  <a:sym typeface="Wingdings" panose="05000000000000000000" pitchFamily="2" charset="2"/>
            </a:endParaRPr>
          </a:p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  <a:sym typeface="Wingdings" panose="05000000000000000000" pitchFamily="2" charset="2"/>
              </a:rPr>
              <a:t>Under what Ioannidis claims are reasonable assumptions, PPV &lt; 0.5.</a:t>
            </a: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  <a:sym typeface="Wingdings" panose="05000000000000000000" pitchFamily="2" charset="2"/>
            </a:endParaRPr>
          </a:p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  <a:sym typeface="Wingdings" panose="05000000000000000000" pitchFamily="2" charset="2"/>
              </a:rPr>
              <a:t>We will discuss these issues (and how to avoid them) next week.</a:t>
            </a:r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endParaRPr lang="en-US" sz="2000" b="1" i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ctr" rtl="0">
              <a:buNone/>
            </a:pPr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0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6125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427" y="66023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A final note: One more thing to consider…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E8FFA-9E7E-B8A2-A6FC-49D34E8AD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12" y="1273324"/>
            <a:ext cx="5117394" cy="27087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7E00FF-0755-27D7-16D9-BF0F32D223A4}"/>
                  </a:ext>
                </a:extLst>
              </p:cNvPr>
              <p:cNvSpPr txBox="1"/>
              <p:nvPr/>
            </p:nvSpPr>
            <p:spPr>
              <a:xfrm>
                <a:off x="4975503" y="4989314"/>
                <a:ext cx="61088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Their suggestion</a:t>
                </a: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: Instead of </a:t>
                </a:r>
                <a14:m>
                  <m:oMath xmlns:m="http://schemas.openxmlformats.org/officeDocument/2006/math">
                    <m:r>
                      <a:rPr lang="en-US" sz="200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=0.05, set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=0.005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07E00FF-0755-27D7-16D9-BF0F32D22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503" y="4989314"/>
                <a:ext cx="6108852" cy="400110"/>
              </a:xfrm>
              <a:prstGeom prst="rect">
                <a:avLst/>
              </a:prstGeom>
              <a:blipFill>
                <a:blip r:embed="rId4"/>
                <a:stretch>
                  <a:fillRect l="-998" t="-6061" r="-299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CF3C461-0B8E-5655-ECB8-BA252A09F93F}"/>
              </a:ext>
            </a:extLst>
          </p:cNvPr>
          <p:cNvSpPr txBox="1"/>
          <p:nvPr/>
        </p:nvSpPr>
        <p:spPr>
          <a:xfrm>
            <a:off x="1875850" y="3982068"/>
            <a:ext cx="3578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400" i="1" dirty="0"/>
              <a:t>Benjamin et al., 2018, Nature Human Behavior</a:t>
            </a:r>
          </a:p>
        </p:txBody>
      </p:sp>
    </p:spTree>
    <p:extLst>
      <p:ext uri="{BB962C8B-B14F-4D97-AF65-F5344CB8AC3E}">
        <p14:creationId xmlns:p14="http://schemas.microsoft.com/office/powerpoint/2010/main" val="11052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CAB3-919A-399C-EFE9-36FDB775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4800" b="1" dirty="0">
                <a:latin typeface="Alef" panose="00000500000000000000" pitchFamily="2" charset="-79"/>
                <a:cs typeface="Alef" panose="00000500000000000000" pitchFamily="2" charset="-79"/>
              </a:rPr>
              <a:t>Inference Errors II</a:t>
            </a:r>
            <a:br>
              <a:rPr lang="en-US" sz="4800" b="1" dirty="0"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3200" dirty="0">
                <a:latin typeface="Alef" panose="00000500000000000000" pitchFamily="2" charset="-79"/>
                <a:cs typeface="Alef" panose="00000500000000000000" pitchFamily="2" charset="-79"/>
              </a:rPr>
              <a:t>Why “most published findings are false”?</a:t>
            </a:r>
            <a:endParaRPr lang="he-IL" sz="48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14782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427" y="66023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Impact of alpha on PPV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AFDAD-FEE6-E6F7-3533-1965D58BEE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26758"/>
            <a:ext cx="8268412" cy="5512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9D3399-34E9-77DA-0E39-AA8E2F5438AC}"/>
                  </a:ext>
                </a:extLst>
              </p:cNvPr>
              <p:cNvSpPr txBox="1"/>
              <p:nvPr/>
            </p:nvSpPr>
            <p:spPr>
              <a:xfrm>
                <a:off x="8226461" y="1934265"/>
                <a:ext cx="396553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/>
                <a:r>
                  <a:rPr lang="en-US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But, of course, lowering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 comes with a price! </a:t>
                </a:r>
              </a:p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Lower (i.e., more conservative)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 </a:t>
                </a: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  <a:sym typeface="Wingdings" panose="05000000000000000000" pitchFamily="2" charset="2"/>
                  </a:rPr>
                  <a:t></a:t>
                </a:r>
              </a:p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  <a:sym typeface="Wingdings" panose="05000000000000000000" pitchFamily="2" charset="2"/>
                  </a:rPr>
                  <a:t>Higher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 (i.e., more misses)</a:t>
                </a:r>
              </a:p>
              <a:p>
                <a:pPr algn="l" rtl="0"/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Still very much an ongoing discussion!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9D3399-34E9-77DA-0E39-AA8E2F543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461" y="1934265"/>
                <a:ext cx="3965539" cy="2308324"/>
              </a:xfrm>
              <a:prstGeom prst="rect">
                <a:avLst/>
              </a:prstGeom>
              <a:blipFill>
                <a:blip r:embed="rId4"/>
                <a:stretch>
                  <a:fillRect l="-1229" t="-1055" r="-768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14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CAB3-919A-399C-EFE9-36FDB775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4800" b="1" dirty="0">
                <a:latin typeface="Alef" panose="00000500000000000000" pitchFamily="2" charset="-79"/>
                <a:cs typeface="Alef" panose="00000500000000000000" pitchFamily="2" charset="-79"/>
              </a:rPr>
              <a:t>One-way ANOVA</a:t>
            </a:r>
            <a:endParaRPr lang="he-IL" sz="48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51458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90" y="0"/>
            <a:ext cx="11211560" cy="1325563"/>
          </a:xfrm>
        </p:spPr>
        <p:txBody>
          <a:bodyPr/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When to use a one-way ANOVA?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C3FB12-04BF-4299-24EB-BD5C4316E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500188"/>
            <a:ext cx="11094720" cy="4698682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Last time -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two-sample t-test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: Examining the impact of a categorical independent variable with two levels (e.g., yes/no treatment, red/non-red words…) on a continuous dependent variable.</a:t>
            </a: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Today: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One-way ANOVAs: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Still a continuous dependent variable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Still a categorical independent variable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But: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More than two levels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for our IV.</a:t>
            </a:r>
            <a:endParaRPr lang="en-US" sz="20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lvl="1" algn="l" rtl="0"/>
            <a:endParaRPr lang="en-US" sz="20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E.g., priming experiments with more than 2 conditions, grammatical category (nouns/verbs/adjectives), type of intervention (CBT, meditation, control)…</a:t>
            </a:r>
          </a:p>
        </p:txBody>
      </p:sp>
    </p:spTree>
    <p:extLst>
      <p:ext uri="{BB962C8B-B14F-4D97-AF65-F5344CB8AC3E}">
        <p14:creationId xmlns:p14="http://schemas.microsoft.com/office/powerpoint/2010/main" val="4157198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365125"/>
            <a:ext cx="11211560" cy="1325563"/>
          </a:xfrm>
        </p:spPr>
        <p:txBody>
          <a:bodyPr/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An example: City of residence and depression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9FD8BE-B650-0EA3-7223-4A90E45A9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479650"/>
              </p:ext>
            </p:extLst>
          </p:nvPr>
        </p:nvGraphicFramePr>
        <p:xfrm>
          <a:off x="838200" y="2199053"/>
          <a:ext cx="5304884" cy="2103120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1326221">
                  <a:extLst>
                    <a:ext uri="{9D8B030D-6E8A-4147-A177-3AD203B41FA5}">
                      <a16:colId xmlns:a16="http://schemas.microsoft.com/office/drawing/2014/main" val="3440880534"/>
                    </a:ext>
                  </a:extLst>
                </a:gridCol>
                <a:gridCol w="1326221">
                  <a:extLst>
                    <a:ext uri="{9D8B030D-6E8A-4147-A177-3AD203B41FA5}">
                      <a16:colId xmlns:a16="http://schemas.microsoft.com/office/drawing/2014/main" val="3298256120"/>
                    </a:ext>
                  </a:extLst>
                </a:gridCol>
                <a:gridCol w="1326221">
                  <a:extLst>
                    <a:ext uri="{9D8B030D-6E8A-4147-A177-3AD203B41FA5}">
                      <a16:colId xmlns:a16="http://schemas.microsoft.com/office/drawing/2014/main" val="2898142570"/>
                    </a:ext>
                  </a:extLst>
                </a:gridCol>
                <a:gridCol w="1326221">
                  <a:extLst>
                    <a:ext uri="{9D8B030D-6E8A-4147-A177-3AD203B41FA5}">
                      <a16:colId xmlns:a16="http://schemas.microsoft.com/office/drawing/2014/main" val="316587956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Nashville (4)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Seattle (3)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Los Angeles (2)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New York City (1)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3066511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8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12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8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12 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14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10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15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8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9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16</a:t>
                      </a:r>
                      <a:endParaRPr lang="en-US" sz="1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3 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8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12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14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9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6 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11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12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9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13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18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818199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E988A3-5BAC-31D3-DCB7-987190A5902F}"/>
                  </a:ext>
                </a:extLst>
              </p:cNvPr>
              <p:cNvSpPr txBox="1"/>
              <p:nvPr/>
            </p:nvSpPr>
            <p:spPr>
              <a:xfrm>
                <a:off x="7200901" y="1965589"/>
                <a:ext cx="4152900" cy="4037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/>
                <a:r>
                  <a:rPr lang="en-US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Notation: </a:t>
                </a:r>
              </a:p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Every observation marked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dirty="0" err="1">
                    <a:latin typeface="Alef" panose="00000500000000000000" pitchFamily="2" charset="-79"/>
                    <a:cs typeface="Alef" panose="00000500000000000000" pitchFamily="2" charset="-79"/>
                  </a:rPr>
                  <a:t>i</a:t>
                </a: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 – index of observation within group</a:t>
                </a:r>
              </a:p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j – index of group</a:t>
                </a:r>
              </a:p>
              <a:p>
                <a:pPr algn="l" rtl="0"/>
                <a:r>
                  <a:rPr lang="en-US" sz="1600" dirty="0">
                    <a:latin typeface="Alef" panose="00000500000000000000" pitchFamily="2" charset="-79"/>
                    <a:cs typeface="Alef" panose="00000500000000000000" pitchFamily="2" charset="-79"/>
                  </a:rPr>
                  <a:t>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72</m:t>
                        </m:r>
                      </m:sub>
                    </m:sSub>
                  </m:oMath>
                </a14:m>
                <a:r>
                  <a:rPr lang="en-US" sz="1600" dirty="0">
                    <a:latin typeface="Alef" panose="00000500000000000000" pitchFamily="2" charset="-79"/>
                    <a:cs typeface="Alef" panose="00000500000000000000" pitchFamily="2" charset="-79"/>
                  </a:rPr>
                  <a:t>=5)</a:t>
                </a:r>
              </a:p>
              <a:p>
                <a:pPr algn="l" rtl="0"/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 - mean of group j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 - number of observations (subjects) in group j</a:t>
                </a:r>
              </a:p>
              <a:p>
                <a:pPr algn="l" rtl="0"/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 - number of groups</a:t>
                </a:r>
              </a:p>
              <a:p>
                <a:pPr algn="l" rtl="0"/>
                <a:endParaRPr lang="en-US" i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 - grand mean</a:t>
                </a:r>
              </a:p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N – total number of observations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9E988A3-5BAC-31D3-DCB7-987190A59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901" y="1965589"/>
                <a:ext cx="4152900" cy="4037259"/>
              </a:xfrm>
              <a:prstGeom prst="rect">
                <a:avLst/>
              </a:prstGeom>
              <a:blipFill>
                <a:blip r:embed="rId3"/>
                <a:stretch>
                  <a:fillRect l="-1173" t="-754" b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014213-27CB-A18C-2725-4A9E4CA561B3}"/>
                  </a:ext>
                </a:extLst>
              </p:cNvPr>
              <p:cNvSpPr txBox="1"/>
              <p:nvPr/>
            </p:nvSpPr>
            <p:spPr>
              <a:xfrm>
                <a:off x="1045790" y="4287792"/>
                <a:ext cx="746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9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014213-27CB-A18C-2725-4A9E4CA5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90" y="4287792"/>
                <a:ext cx="746102" cy="369332"/>
              </a:xfrm>
              <a:prstGeom prst="rect">
                <a:avLst/>
              </a:prstGeom>
              <a:blipFill>
                <a:blip r:embed="rId4"/>
                <a:stretch>
                  <a:fillRect t="-8197" r="-573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C23D1F-D482-121A-92FD-15509FAB9FEB}"/>
                  </a:ext>
                </a:extLst>
              </p:cNvPr>
              <p:cNvSpPr txBox="1"/>
              <p:nvPr/>
            </p:nvSpPr>
            <p:spPr>
              <a:xfrm>
                <a:off x="2423875" y="4305018"/>
                <a:ext cx="746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 7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C23D1F-D482-121A-92FD-15509FAB9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875" y="4305018"/>
                <a:ext cx="746102" cy="369332"/>
              </a:xfrm>
              <a:prstGeom prst="rect">
                <a:avLst/>
              </a:prstGeom>
              <a:blipFill>
                <a:blip r:embed="rId5"/>
                <a:stretch>
                  <a:fillRect t="-8197" r="-655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FA98DD-481A-5D48-0A11-A3C50F7BB5B4}"/>
                  </a:ext>
                </a:extLst>
              </p:cNvPr>
              <p:cNvSpPr txBox="1"/>
              <p:nvPr/>
            </p:nvSpPr>
            <p:spPr>
              <a:xfrm>
                <a:off x="3764551" y="4287792"/>
                <a:ext cx="8631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= 10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FA98DD-481A-5D48-0A11-A3C50F7BB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551" y="4287792"/>
                <a:ext cx="863121" cy="369332"/>
              </a:xfrm>
              <a:prstGeom prst="rect">
                <a:avLst/>
              </a:prstGeom>
              <a:blipFill>
                <a:blip r:embed="rId6"/>
                <a:stretch>
                  <a:fillRect t="-8197" r="-567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F376A6-7698-F3BC-7337-27E6C8300652}"/>
                  </a:ext>
                </a:extLst>
              </p:cNvPr>
              <p:cNvSpPr txBox="1"/>
              <p:nvPr/>
            </p:nvSpPr>
            <p:spPr>
              <a:xfrm>
                <a:off x="5142636" y="4295290"/>
                <a:ext cx="698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= 5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F376A6-7698-F3BC-7337-27E6C8300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636" y="4295290"/>
                <a:ext cx="698525" cy="369332"/>
              </a:xfrm>
              <a:prstGeom prst="rect">
                <a:avLst/>
              </a:prstGeom>
              <a:blipFill>
                <a:blip r:embed="rId7"/>
                <a:stretch>
                  <a:fillRect t="-10000" r="-614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6AAD42-DC79-4ECB-3B43-BF1B8C589982}"/>
                  </a:ext>
                </a:extLst>
              </p:cNvPr>
              <p:cNvSpPr txBox="1"/>
              <p:nvPr/>
            </p:nvSpPr>
            <p:spPr>
              <a:xfrm>
                <a:off x="998840" y="4674350"/>
                <a:ext cx="874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10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6AAD42-DC79-4ECB-3B43-BF1B8C589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40" y="4674350"/>
                <a:ext cx="874983" cy="369332"/>
              </a:xfrm>
              <a:prstGeom prst="rect">
                <a:avLst/>
              </a:prstGeom>
              <a:blipFill>
                <a:blip r:embed="rId8"/>
                <a:stretch>
                  <a:fillRect t="-10000" r="-489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77E1DD-46C8-A315-9C29-5FD2B55067D7}"/>
                  </a:ext>
                </a:extLst>
              </p:cNvPr>
              <p:cNvSpPr txBox="1"/>
              <p:nvPr/>
            </p:nvSpPr>
            <p:spPr>
              <a:xfrm>
                <a:off x="2359434" y="4674350"/>
                <a:ext cx="874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 10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77E1DD-46C8-A315-9C29-5FD2B5506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434" y="4674350"/>
                <a:ext cx="874983" cy="369332"/>
              </a:xfrm>
              <a:prstGeom prst="rect">
                <a:avLst/>
              </a:prstGeom>
              <a:blipFill>
                <a:blip r:embed="rId9"/>
                <a:stretch>
                  <a:fillRect t="-10000" r="-555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DFB1B4-D410-B3AE-30AB-6BEE9B62954A}"/>
                  </a:ext>
                </a:extLst>
              </p:cNvPr>
              <p:cNvSpPr txBox="1"/>
              <p:nvPr/>
            </p:nvSpPr>
            <p:spPr>
              <a:xfrm>
                <a:off x="3742696" y="4657124"/>
                <a:ext cx="874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= 10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DFB1B4-D410-B3AE-30AB-6BEE9B629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696" y="4657124"/>
                <a:ext cx="874983" cy="369332"/>
              </a:xfrm>
              <a:prstGeom prst="rect">
                <a:avLst/>
              </a:prstGeom>
              <a:blipFill>
                <a:blip r:embed="rId10"/>
                <a:stretch>
                  <a:fillRect t="-9836" r="-559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85CFB8-6F34-C7BC-3224-8455A1CD2D5A}"/>
                  </a:ext>
                </a:extLst>
              </p:cNvPr>
              <p:cNvSpPr txBox="1"/>
              <p:nvPr/>
            </p:nvSpPr>
            <p:spPr>
              <a:xfrm>
                <a:off x="5103290" y="4657124"/>
                <a:ext cx="874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= 10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85CFB8-6F34-C7BC-3224-8455A1CD2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290" y="4657124"/>
                <a:ext cx="874983" cy="369332"/>
              </a:xfrm>
              <a:prstGeom prst="rect">
                <a:avLst/>
              </a:prstGeom>
              <a:blipFill>
                <a:blip r:embed="rId11"/>
                <a:stretch>
                  <a:fillRect t="-9836" r="-555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2CAECC-CD64-AD59-2336-15AE10DDD9A3}"/>
                  </a:ext>
                </a:extLst>
              </p:cNvPr>
              <p:cNvSpPr txBox="1"/>
              <p:nvPr/>
            </p:nvSpPr>
            <p:spPr>
              <a:xfrm>
                <a:off x="5491898" y="5094189"/>
                <a:ext cx="8921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= 7.75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2CAECC-CD64-AD59-2336-15AE10DDD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98" y="5094189"/>
                <a:ext cx="892167" cy="369332"/>
              </a:xfrm>
              <a:prstGeom prst="rect">
                <a:avLst/>
              </a:prstGeom>
              <a:blipFill>
                <a:blip r:embed="rId12"/>
                <a:stretch>
                  <a:fillRect t="-10000" r="-479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702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365125"/>
            <a:ext cx="11211560" cy="1325563"/>
          </a:xfrm>
        </p:spPr>
        <p:txBody>
          <a:bodyPr/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An example: City of residence and depression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9FD8BE-B650-0EA3-7223-4A90E45A9D4F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199053"/>
          <a:ext cx="5304884" cy="2103120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1326221">
                  <a:extLst>
                    <a:ext uri="{9D8B030D-6E8A-4147-A177-3AD203B41FA5}">
                      <a16:colId xmlns:a16="http://schemas.microsoft.com/office/drawing/2014/main" val="3440880534"/>
                    </a:ext>
                  </a:extLst>
                </a:gridCol>
                <a:gridCol w="1326221">
                  <a:extLst>
                    <a:ext uri="{9D8B030D-6E8A-4147-A177-3AD203B41FA5}">
                      <a16:colId xmlns:a16="http://schemas.microsoft.com/office/drawing/2014/main" val="3298256120"/>
                    </a:ext>
                  </a:extLst>
                </a:gridCol>
                <a:gridCol w="1326221">
                  <a:extLst>
                    <a:ext uri="{9D8B030D-6E8A-4147-A177-3AD203B41FA5}">
                      <a16:colId xmlns:a16="http://schemas.microsoft.com/office/drawing/2014/main" val="2898142570"/>
                    </a:ext>
                  </a:extLst>
                </a:gridCol>
                <a:gridCol w="1326221">
                  <a:extLst>
                    <a:ext uri="{9D8B030D-6E8A-4147-A177-3AD203B41FA5}">
                      <a16:colId xmlns:a16="http://schemas.microsoft.com/office/drawing/2014/main" val="316587956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Nashville (4)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Seattle (3)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Los Angeles (2)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New York City (1)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3066511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8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12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8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12 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14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10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15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8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9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16</a:t>
                      </a:r>
                      <a:endParaRPr lang="en-US" sz="1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3 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8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12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14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9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6 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11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12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9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13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18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81819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9E988A3-5BAC-31D3-DCB7-987190A5902F}"/>
              </a:ext>
            </a:extLst>
          </p:cNvPr>
          <p:cNvSpPr txBox="1"/>
          <p:nvPr/>
        </p:nvSpPr>
        <p:spPr>
          <a:xfrm>
            <a:off x="6858001" y="1965589"/>
            <a:ext cx="449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We want to test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whether city of residence impacts depression levels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014213-27CB-A18C-2725-4A9E4CA561B3}"/>
                  </a:ext>
                </a:extLst>
              </p:cNvPr>
              <p:cNvSpPr txBox="1"/>
              <p:nvPr/>
            </p:nvSpPr>
            <p:spPr>
              <a:xfrm>
                <a:off x="1045790" y="4287792"/>
                <a:ext cx="746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9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014213-27CB-A18C-2725-4A9E4CA5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790" y="4287792"/>
                <a:ext cx="746102" cy="369332"/>
              </a:xfrm>
              <a:prstGeom prst="rect">
                <a:avLst/>
              </a:prstGeom>
              <a:blipFill>
                <a:blip r:embed="rId3"/>
                <a:stretch>
                  <a:fillRect t="-8197" r="-573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C23D1F-D482-121A-92FD-15509FAB9FEB}"/>
                  </a:ext>
                </a:extLst>
              </p:cNvPr>
              <p:cNvSpPr txBox="1"/>
              <p:nvPr/>
            </p:nvSpPr>
            <p:spPr>
              <a:xfrm>
                <a:off x="2423875" y="4305018"/>
                <a:ext cx="746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 7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C23D1F-D482-121A-92FD-15509FAB9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875" y="4305018"/>
                <a:ext cx="746102" cy="369332"/>
              </a:xfrm>
              <a:prstGeom prst="rect">
                <a:avLst/>
              </a:prstGeom>
              <a:blipFill>
                <a:blip r:embed="rId4"/>
                <a:stretch>
                  <a:fillRect t="-8197" r="-655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FA98DD-481A-5D48-0A11-A3C50F7BB5B4}"/>
                  </a:ext>
                </a:extLst>
              </p:cNvPr>
              <p:cNvSpPr txBox="1"/>
              <p:nvPr/>
            </p:nvSpPr>
            <p:spPr>
              <a:xfrm>
                <a:off x="3764551" y="4287792"/>
                <a:ext cx="8631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= 10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FA98DD-481A-5D48-0A11-A3C50F7BB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4551" y="4287792"/>
                <a:ext cx="863121" cy="369332"/>
              </a:xfrm>
              <a:prstGeom prst="rect">
                <a:avLst/>
              </a:prstGeom>
              <a:blipFill>
                <a:blip r:embed="rId5"/>
                <a:stretch>
                  <a:fillRect t="-8197" r="-567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F376A6-7698-F3BC-7337-27E6C8300652}"/>
                  </a:ext>
                </a:extLst>
              </p:cNvPr>
              <p:cNvSpPr txBox="1"/>
              <p:nvPr/>
            </p:nvSpPr>
            <p:spPr>
              <a:xfrm>
                <a:off x="5142636" y="4295290"/>
                <a:ext cx="698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= 5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F376A6-7698-F3BC-7337-27E6C8300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636" y="4295290"/>
                <a:ext cx="698525" cy="369332"/>
              </a:xfrm>
              <a:prstGeom prst="rect">
                <a:avLst/>
              </a:prstGeom>
              <a:blipFill>
                <a:blip r:embed="rId6"/>
                <a:stretch>
                  <a:fillRect t="-10000" r="-614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6AAD42-DC79-4ECB-3B43-BF1B8C589982}"/>
                  </a:ext>
                </a:extLst>
              </p:cNvPr>
              <p:cNvSpPr txBox="1"/>
              <p:nvPr/>
            </p:nvSpPr>
            <p:spPr>
              <a:xfrm>
                <a:off x="998840" y="4674350"/>
                <a:ext cx="874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10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66AAD42-DC79-4ECB-3B43-BF1B8C589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40" y="4674350"/>
                <a:ext cx="874983" cy="369332"/>
              </a:xfrm>
              <a:prstGeom prst="rect">
                <a:avLst/>
              </a:prstGeom>
              <a:blipFill>
                <a:blip r:embed="rId7"/>
                <a:stretch>
                  <a:fillRect t="-10000" r="-489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77E1DD-46C8-A315-9C29-5FD2B55067D7}"/>
                  </a:ext>
                </a:extLst>
              </p:cNvPr>
              <p:cNvSpPr txBox="1"/>
              <p:nvPr/>
            </p:nvSpPr>
            <p:spPr>
              <a:xfrm>
                <a:off x="2359434" y="4674350"/>
                <a:ext cx="874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 10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877E1DD-46C8-A315-9C29-5FD2B5506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434" y="4674350"/>
                <a:ext cx="874983" cy="369332"/>
              </a:xfrm>
              <a:prstGeom prst="rect">
                <a:avLst/>
              </a:prstGeom>
              <a:blipFill>
                <a:blip r:embed="rId8"/>
                <a:stretch>
                  <a:fillRect t="-10000" r="-555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DFB1B4-D410-B3AE-30AB-6BEE9B62954A}"/>
                  </a:ext>
                </a:extLst>
              </p:cNvPr>
              <p:cNvSpPr txBox="1"/>
              <p:nvPr/>
            </p:nvSpPr>
            <p:spPr>
              <a:xfrm>
                <a:off x="3742696" y="4657124"/>
                <a:ext cx="874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= 10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9DFB1B4-D410-B3AE-30AB-6BEE9B629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696" y="4657124"/>
                <a:ext cx="874983" cy="369332"/>
              </a:xfrm>
              <a:prstGeom prst="rect">
                <a:avLst/>
              </a:prstGeom>
              <a:blipFill>
                <a:blip r:embed="rId9"/>
                <a:stretch>
                  <a:fillRect t="-9836" r="-559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85CFB8-6F34-C7BC-3224-8455A1CD2D5A}"/>
                  </a:ext>
                </a:extLst>
              </p:cNvPr>
              <p:cNvSpPr txBox="1"/>
              <p:nvPr/>
            </p:nvSpPr>
            <p:spPr>
              <a:xfrm>
                <a:off x="5103290" y="4657124"/>
                <a:ext cx="874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= 10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85CFB8-6F34-C7BC-3224-8455A1CD2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290" y="4657124"/>
                <a:ext cx="874983" cy="369332"/>
              </a:xfrm>
              <a:prstGeom prst="rect">
                <a:avLst/>
              </a:prstGeom>
              <a:blipFill>
                <a:blip r:embed="rId10"/>
                <a:stretch>
                  <a:fillRect t="-9836" r="-555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2CAECC-CD64-AD59-2336-15AE10DDD9A3}"/>
                  </a:ext>
                </a:extLst>
              </p:cNvPr>
              <p:cNvSpPr txBox="1"/>
              <p:nvPr/>
            </p:nvSpPr>
            <p:spPr>
              <a:xfrm>
                <a:off x="5491898" y="5094189"/>
                <a:ext cx="8921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= 7.75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2CAECC-CD64-AD59-2336-15AE10DDD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898" y="5094189"/>
                <a:ext cx="892167" cy="369332"/>
              </a:xfrm>
              <a:prstGeom prst="rect">
                <a:avLst/>
              </a:prstGeom>
              <a:blipFill>
                <a:blip r:embed="rId11"/>
                <a:stretch>
                  <a:fillRect t="-10000" r="-479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4040194A-ACE9-A185-D8E1-C140D2A10904}"/>
                  </a:ext>
                </a:extLst>
              </p:cNvPr>
              <p:cNvSpPr txBox="1"/>
              <p:nvPr/>
            </p:nvSpPr>
            <p:spPr bwMode="auto">
              <a:xfrm>
                <a:off x="6934200" y="3251200"/>
                <a:ext cx="4781550" cy="1089025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=....=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:~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Object 3">
                <a:extLst>
                  <a:ext uri="{FF2B5EF4-FFF2-40B4-BE49-F238E27FC236}">
                    <a16:creationId xmlns:a16="http://schemas.microsoft.com/office/drawing/2014/main" id="{4040194A-ACE9-A185-D8E1-C140D2A10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34200" y="3251200"/>
                <a:ext cx="4781550" cy="10890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404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765" y="11455"/>
            <a:ext cx="11211560" cy="1325563"/>
          </a:xfrm>
        </p:spPr>
        <p:txBody>
          <a:bodyPr/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ANOVA and the F distribution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7BC757-186F-BA98-6A03-66F4AF38E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605" y="1263215"/>
            <a:ext cx="11609070" cy="4698682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A rule (without proof*): </a:t>
            </a:r>
          </a:p>
          <a:p>
            <a:pPr marL="0" indent="0" algn="l" rtl="0">
              <a:buNone/>
            </a:pP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The ratio between two independent statistics that </a:t>
            </a:r>
            <a:r>
              <a:rPr lang="en-US" sz="2400" b="1" i="1" dirty="0">
                <a:latin typeface="Alef" panose="00000500000000000000" pitchFamily="2" charset="-79"/>
                <a:cs typeface="Alef" panose="00000500000000000000" pitchFamily="2" charset="-79"/>
              </a:rPr>
              <a:t>estimate the same variance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 follows the F distribution.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66D115C2-87B2-21B2-619B-D3B0FFC1C4E0}"/>
                  </a:ext>
                </a:extLst>
              </p:cNvPr>
              <p:cNvSpPr txBox="1"/>
              <p:nvPr/>
            </p:nvSpPr>
            <p:spPr bwMode="auto">
              <a:xfrm>
                <a:off x="1138238" y="3122612"/>
                <a:ext cx="2176462" cy="1325563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Object 4">
                <a:extLst>
                  <a:ext uri="{FF2B5EF4-FFF2-40B4-BE49-F238E27FC236}">
                    <a16:creationId xmlns:a16="http://schemas.microsoft.com/office/drawing/2014/main" id="{66D115C2-87B2-21B2-619B-D3B0FFC1C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8238" y="3122612"/>
                <a:ext cx="2176462" cy="1325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diagram&#10;&#10;Description automatically generated">
            <a:extLst>
              <a:ext uri="{FF2B5EF4-FFF2-40B4-BE49-F238E27FC236}">
                <a16:creationId xmlns:a16="http://schemas.microsoft.com/office/drawing/2014/main" id="{0AD4E8B8-4C36-9855-37DA-82506E957A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12" y="3016251"/>
            <a:ext cx="3746967" cy="290284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B56192-5D24-D280-5E35-51D15A41E4BB}"/>
              </a:ext>
            </a:extLst>
          </p:cNvPr>
          <p:cNvSpPr txBox="1"/>
          <p:nvPr/>
        </p:nvSpPr>
        <p:spPr>
          <a:xfrm>
            <a:off x="2859067" y="6004702"/>
            <a:ext cx="93126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/>
              <a:t>Figure from: https://saylordotorg.github.io/text_introductory-statistics/s15-03-f-tests-for-equality-of-two-va.html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64A339-566C-043E-3EBF-F0CACAA5756A}"/>
              </a:ext>
            </a:extLst>
          </p:cNvPr>
          <p:cNvSpPr txBox="1"/>
          <p:nvPr/>
        </p:nvSpPr>
        <p:spPr>
          <a:xfrm>
            <a:off x="2859066" y="6538768"/>
            <a:ext cx="9312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/>
              <a:t>* If you really want to get more mathematical intuition, contact me.</a:t>
            </a:r>
          </a:p>
        </p:txBody>
      </p:sp>
    </p:spTree>
    <p:extLst>
      <p:ext uri="{BB962C8B-B14F-4D97-AF65-F5344CB8AC3E}">
        <p14:creationId xmlns:p14="http://schemas.microsoft.com/office/powerpoint/2010/main" val="142184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C3FB12-04BF-4299-24EB-BD5C4316E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185" y="1423987"/>
            <a:ext cx="11705590" cy="5053013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ANOVA stands for </a:t>
            </a:r>
            <a:r>
              <a:rPr lang="en-US" sz="2400" b="1" dirty="0" err="1">
                <a:latin typeface="Alef" panose="00000500000000000000" pitchFamily="2" charset="-79"/>
                <a:cs typeface="Alef" panose="00000500000000000000" pitchFamily="2" charset="-79"/>
              </a:rPr>
              <a:t>AN</a:t>
            </a:r>
            <a:r>
              <a:rPr lang="en-US" sz="2400" dirty="0" err="1">
                <a:latin typeface="Alef" panose="00000500000000000000" pitchFamily="2" charset="-79"/>
                <a:cs typeface="Alef" panose="00000500000000000000" pitchFamily="2" charset="-79"/>
              </a:rPr>
              <a:t>alysis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 O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f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US" sz="2400" b="1" dirty="0" err="1">
                <a:latin typeface="Alef" panose="00000500000000000000" pitchFamily="2" charset="-79"/>
                <a:cs typeface="Alef" panose="00000500000000000000" pitchFamily="2" charset="-79"/>
              </a:rPr>
              <a:t>VA</a:t>
            </a:r>
            <a:r>
              <a:rPr lang="en-US" sz="2400" dirty="0" err="1">
                <a:latin typeface="Alef" panose="00000500000000000000" pitchFamily="2" charset="-79"/>
                <a:cs typeface="Alef" panose="00000500000000000000" pitchFamily="2" charset="-79"/>
              </a:rPr>
              <a:t>riance</a:t>
            </a: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The idea: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Two estimates that </a:t>
            </a:r>
            <a:r>
              <a:rPr lang="en-US" sz="2400" b="1" u="sng" dirty="0">
                <a:latin typeface="Alef" panose="00000500000000000000" pitchFamily="2" charset="-79"/>
                <a:cs typeface="Alef" panose="00000500000000000000" pitchFamily="2" charset="-79"/>
              </a:rPr>
              <a:t>under H0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 estimate the same variance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One estimate looks at the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within-group variance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. It always estimates the population variance (=error variance) [regardless of whether H0 or H1 is true).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Another estimate looks at the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between-group variance. </a:t>
            </a:r>
          </a:p>
          <a:p>
            <a:pPr lvl="2" algn="l" rtl="0"/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Under H0 (=no effect, no real difference between groups), it will also estimate only the population (=error) variance. </a:t>
            </a:r>
          </a:p>
          <a:p>
            <a:pPr lvl="2" algn="l" rtl="0"/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Under H1 that’s no longer true (it also estimates the true impact of the independent variable). </a:t>
            </a:r>
            <a:endParaRPr lang="en-US" sz="16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914400" lvl="1" indent="-457200" algn="l" rtl="0">
              <a:buFont typeface="+mj-lt"/>
              <a:buAutoNum type="arabicPeriod"/>
            </a:pPr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If H0 is true 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(and only if it’s true),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the ratio between these two estimates follows an F distribution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As always in NHST: we assume no effect, compute this ratio, and see whether it’s “extreme enough” to reject H0.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If so, evidence that the IV did impact the DV.</a:t>
            </a: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FC98F0-BD28-BBE9-1305-D65817CC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65" y="11455"/>
            <a:ext cx="11211560" cy="1325563"/>
          </a:xfrm>
        </p:spPr>
        <p:txBody>
          <a:bodyPr/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ANOVA and the F distribution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585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40" y="193675"/>
            <a:ext cx="11676866" cy="1074569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The two estimates: </a:t>
            </a:r>
            <a:b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Variance between- and within-groups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960" y="1504950"/>
                <a:ext cx="11562080" cy="507682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l" rtl="0">
                  <a:buNone/>
                </a:pPr>
                <a:r>
                  <a:rPr lang="en-US" sz="2200" b="1" u="sng" dirty="0">
                    <a:latin typeface="Alef" panose="00000500000000000000" pitchFamily="2" charset="-79"/>
                    <a:cs typeface="Alef" panose="00000500000000000000" pitchFamily="2" charset="-79"/>
                  </a:rPr>
                  <a:t>General Linear Model for one-way ANOVA:</a:t>
                </a:r>
              </a:p>
              <a:p>
                <a:pPr marL="0" indent="0" algn="l" rtl="0">
                  <a:buNone/>
                </a:pPr>
                <a:r>
                  <a:rPr lang="en-US" sz="22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The value of each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200" b="1" i="1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22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 can be expressed as:</a:t>
                </a:r>
              </a:p>
              <a:p>
                <a:pPr marL="0" indent="0" algn="l" rtl="0">
                  <a:buNone/>
                </a:pPr>
                <a:endParaRPr lang="en-US" sz="22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𝑖𝑗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𝑥</m:t>
                          </m:r>
                        </m:e>
                      </m:acc>
                      <m:r>
                        <a:rPr lang="en-US" sz="22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+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  <a:cs typeface="Alef" panose="00000500000000000000" pitchFamily="2" charset="-79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cs typeface="Alef" panose="00000500000000000000" pitchFamily="2" charset="-79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+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  <a:cs typeface="Alef" panose="00000500000000000000" pitchFamily="2" charset="-79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  <a:cs typeface="Alef" panose="00000500000000000000" pitchFamily="2" charset="-79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2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That is: the value of each observation </a:t>
                </a:r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is the summation </a:t>
                </a: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of</a:t>
                </a:r>
              </a:p>
              <a:p>
                <a:pPr lvl="1" algn="l" rtl="0"/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the grand mean, </a:t>
                </a:r>
              </a:p>
              <a:p>
                <a:pPr lvl="1" algn="l" rtl="0"/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Some </a:t>
                </a:r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“error” </a:t>
                </a: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(aka, residual): the difference between this observation and the </a:t>
                </a:r>
                <a:r>
                  <a:rPr lang="en-US" sz="2000" i="1" dirty="0">
                    <a:latin typeface="Alef" panose="00000500000000000000" pitchFamily="2" charset="-79"/>
                    <a:cs typeface="Alef" panose="00000500000000000000" pitchFamily="2" charset="-79"/>
                  </a:rPr>
                  <a:t>group</a:t>
                </a: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 mean (measurement error, individual differences).</a:t>
                </a:r>
              </a:p>
              <a:p>
                <a:pPr lvl="1" algn="l" rtl="0"/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the impact of the independent variable on the group j </a:t>
                </a: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where this observation is (if such effect exists)</a:t>
                </a:r>
              </a:p>
              <a:p>
                <a:pPr marL="0" indent="0" algn="l" rtl="0">
                  <a:buNone/>
                </a:pPr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Can also be expressed as</a:t>
                </a: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:</a:t>
                </a:r>
              </a:p>
              <a:p>
                <a:pPr marL="0" indent="0" algn="l" rtl="0">
                  <a:buNone/>
                </a:pPr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lef" panose="00000500000000000000" pitchFamily="2" charset="-79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lef" panose="00000500000000000000" pitchFamily="2" charset="-79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Alef" panose="00000500000000000000" pitchFamily="2" charset="-79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Alef" panose="00000500000000000000" pitchFamily="2" charset="-79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That is: The </a:t>
                </a:r>
                <a:r>
                  <a:rPr lang="en-US" sz="2400" i="1" dirty="0">
                    <a:latin typeface="Alef" panose="00000500000000000000" pitchFamily="2" charset="-79"/>
                    <a:cs typeface="Alef" panose="00000500000000000000" pitchFamily="2" charset="-79"/>
                  </a:rPr>
                  <a:t>deviation</a:t>
                </a: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 of each observation from the grand mean is the summation of the error and the effect in group j.</a:t>
                </a:r>
              </a:p>
              <a:p>
                <a:pPr marL="0" indent="0" algn="l" rtl="0">
                  <a:buNone/>
                </a:pPr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960" y="1504950"/>
                <a:ext cx="11562080" cy="5076825"/>
              </a:xfrm>
              <a:blipFill>
                <a:blip r:embed="rId3"/>
                <a:stretch>
                  <a:fillRect l="-527" t="-1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81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90" y="265931"/>
            <a:ext cx="11676866" cy="1074569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The two estimates: </a:t>
            </a:r>
            <a:b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Variance between- and within-groups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C3FB12-04BF-4299-24EB-BD5C4316E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" y="1585609"/>
            <a:ext cx="11562080" cy="4907266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To get to our variance estimate, we don’t look at just one observation, but instead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at the summation across </a:t>
            </a:r>
            <a:r>
              <a:rPr lang="en-US" sz="2000" b="1" i="1" dirty="0">
                <a:latin typeface="Alef" panose="00000500000000000000" pitchFamily="2" charset="-79"/>
                <a:cs typeface="Alef" panose="00000500000000000000" pitchFamily="2" charset="-79"/>
              </a:rPr>
              <a:t>all observations</a:t>
            </a:r>
            <a:r>
              <a:rPr lang="en-US" sz="2000" i="1" dirty="0">
                <a:latin typeface="Alef" panose="00000500000000000000" pitchFamily="2" charset="-79"/>
                <a:cs typeface="Alef" panose="00000500000000000000" pitchFamily="2" charset="-79"/>
              </a:rPr>
              <a:t>,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and the </a:t>
            </a:r>
            <a:r>
              <a:rPr lang="en-US" sz="2000" b="1" i="1" dirty="0">
                <a:latin typeface="Alef" panose="00000500000000000000" pitchFamily="2" charset="-79"/>
                <a:cs typeface="Alef" panose="00000500000000000000" pitchFamily="2" charset="-79"/>
              </a:rPr>
              <a:t>squared error</a:t>
            </a:r>
            <a:r>
              <a:rPr lang="en-US" sz="2000" i="1" dirty="0">
                <a:latin typeface="Alef" panose="00000500000000000000" pitchFamily="2" charset="-79"/>
                <a:cs typeface="Alef" panose="00000500000000000000" pitchFamily="2" charset="-79"/>
              </a:rPr>
              <a:t>:</a:t>
            </a:r>
          </a:p>
          <a:p>
            <a:pPr marL="0" indent="0" algn="l" rtl="0">
              <a:buNone/>
            </a:pPr>
            <a:endParaRPr lang="en-US" sz="2000" i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endParaRPr lang="en-US" sz="2000" i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Some math:</a:t>
            </a:r>
          </a:p>
          <a:p>
            <a:pPr marL="0" indent="0" algn="l" rtl="0">
              <a:buNone/>
            </a:pPr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F663EB0-8714-1486-577E-480AAF8125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345023"/>
              </p:ext>
            </p:extLst>
          </p:nvPr>
        </p:nvGraphicFramePr>
        <p:xfrm>
          <a:off x="4254096" y="2217957"/>
          <a:ext cx="3878361" cy="642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819400" imgH="457200" progId="Equation.3">
                  <p:embed/>
                </p:oleObj>
              </mc:Choice>
              <mc:Fallback>
                <p:oleObj r:id="rId3" imgW="2819400" imgH="4572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4096" y="2217957"/>
                        <a:ext cx="3878361" cy="6420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1271A5F3-C628-D5DC-DF62-7AADE7E00A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490609"/>
              </p:ext>
            </p:extLst>
          </p:nvPr>
        </p:nvGraphicFramePr>
        <p:xfrm>
          <a:off x="5592763" y="3429000"/>
          <a:ext cx="462597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352800" imgH="469900" progId="Equation.3">
                  <p:embed/>
                </p:oleObj>
              </mc:Choice>
              <mc:Fallback>
                <p:oleObj r:id="rId5" imgW="3352800" imgH="4699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2763" y="3429000"/>
                        <a:ext cx="4625975" cy="641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FEE13E24-9C7C-4F07-8EEE-FB27125ED5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055435"/>
              </p:ext>
            </p:extLst>
          </p:nvPr>
        </p:nvGraphicFramePr>
        <p:xfrm>
          <a:off x="5593404" y="4105071"/>
          <a:ext cx="5594798" cy="642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4064000" imgH="469900" progId="Equation.3">
                  <p:embed/>
                </p:oleObj>
              </mc:Choice>
              <mc:Fallback>
                <p:oleObj r:id="rId7" imgW="4064000" imgH="4699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3404" y="4105071"/>
                        <a:ext cx="5594798" cy="6420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2BEB584E-B6E3-387B-C95D-95777F2C47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7987169"/>
              </p:ext>
            </p:extLst>
          </p:nvPr>
        </p:nvGraphicFramePr>
        <p:xfrm>
          <a:off x="5593404" y="5350220"/>
          <a:ext cx="5699619" cy="642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152900" imgH="469900" progId="Equation.3">
                  <p:embed/>
                </p:oleObj>
              </mc:Choice>
              <mc:Fallback>
                <p:oleObj r:id="rId9" imgW="4152900" imgH="4699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3404" y="5350220"/>
                        <a:ext cx="5699619" cy="6420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0924B6-5A31-D0EE-C838-8D4DC58C6877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9241277" y="5914417"/>
            <a:ext cx="857127" cy="56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D67814A-9003-E841-DF07-38407B0F92AA}"/>
              </a:ext>
            </a:extLst>
          </p:cNvPr>
          <p:cNvSpPr txBox="1"/>
          <p:nvPr/>
        </p:nvSpPr>
        <p:spPr>
          <a:xfrm>
            <a:off x="10098404" y="6106276"/>
            <a:ext cx="15261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dirty="0"/>
              <a:t>=0 </a:t>
            </a:r>
          </a:p>
          <a:p>
            <a:pPr algn="l" rtl="0"/>
            <a:r>
              <a:rPr lang="en-US" sz="1400" dirty="0"/>
              <a:t>(sum of deviations from mean)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5BF9C2-F1B7-5C44-DF6A-82CD6D98B896}"/>
              </a:ext>
            </a:extLst>
          </p:cNvPr>
          <p:cNvSpPr txBox="1"/>
          <p:nvPr/>
        </p:nvSpPr>
        <p:spPr>
          <a:xfrm>
            <a:off x="7415068" y="4941893"/>
            <a:ext cx="2056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dirty="0"/>
              <a:t>Fixed within each group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983748-3442-36A6-2C4C-5B108A3309D1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8443213" y="4595288"/>
            <a:ext cx="637575" cy="346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0D86A22-B3FA-7150-7C09-5824120F3635}"/>
              </a:ext>
            </a:extLst>
          </p:cNvPr>
          <p:cNvCxnSpPr>
            <a:cxnSpLocks/>
          </p:cNvCxnSpPr>
          <p:nvPr/>
        </p:nvCxnSpPr>
        <p:spPr>
          <a:xfrm flipV="1">
            <a:off x="7415068" y="5350220"/>
            <a:ext cx="2056289" cy="7560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6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365125"/>
            <a:ext cx="11676866" cy="1074569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The two estimates: </a:t>
            </a:r>
            <a:b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Variance between- and within-groups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C3FB12-04BF-4299-24EB-BD5C4316E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" y="1585609"/>
            <a:ext cx="11562080" cy="4907266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And now we got to:</a:t>
            </a:r>
          </a:p>
          <a:p>
            <a:pPr marL="0" indent="0" algn="l" rtl="0">
              <a:buNone/>
            </a:pPr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SST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 – total squared deviation of observations from grand mean</a:t>
            </a:r>
          </a:p>
          <a:p>
            <a:pPr marL="0" indent="0" algn="l" rtl="0">
              <a:buNone/>
            </a:pP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SSW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 – total squared deviation of observations from their group mean. Impacted by error variance. </a:t>
            </a:r>
          </a:p>
          <a:p>
            <a:pPr marL="0" indent="0" algn="l" rtl="0">
              <a:buNone/>
            </a:pP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SSB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 – total squared deviation of group means from grand mean. Impacted by both error variance and, </a:t>
            </a:r>
            <a:r>
              <a:rPr lang="en-US" sz="2000" b="1" i="1" dirty="0">
                <a:latin typeface="Alef" panose="00000500000000000000" pitchFamily="2" charset="-79"/>
                <a:cs typeface="Alef" panose="00000500000000000000" pitchFamily="2" charset="-79"/>
              </a:rPr>
              <a:t>if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an effect exists, by the impact of the independent variable.</a:t>
            </a:r>
          </a:p>
          <a:p>
            <a:pPr marL="0" indent="0" algn="l" rtl="0">
              <a:buNone/>
            </a:pPr>
            <a:endParaRPr lang="en-US" sz="2000" i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E88EA3D-F123-6B76-AAD8-99B92DAD4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556835"/>
              </p:ext>
            </p:extLst>
          </p:nvPr>
        </p:nvGraphicFramePr>
        <p:xfrm>
          <a:off x="3490913" y="1819275"/>
          <a:ext cx="551973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187700" imgH="469900" progId="Equation.3">
                  <p:embed/>
                </p:oleObj>
              </mc:Choice>
              <mc:Fallback>
                <p:oleObj r:id="rId3" imgW="3187700" imgH="4699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0913" y="1819275"/>
                        <a:ext cx="5519737" cy="806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eft Brace 6">
            <a:extLst>
              <a:ext uri="{FF2B5EF4-FFF2-40B4-BE49-F238E27FC236}">
                <a16:creationId xmlns:a16="http://schemas.microsoft.com/office/drawing/2014/main" id="{540CE058-DA7F-D3AA-D7EA-A93FA4E069F8}"/>
              </a:ext>
            </a:extLst>
          </p:cNvPr>
          <p:cNvSpPr/>
          <p:nvPr/>
        </p:nvSpPr>
        <p:spPr>
          <a:xfrm rot="16200000">
            <a:off x="4177060" y="1978608"/>
            <a:ext cx="194553" cy="15680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DC66F76E-B732-E0D2-6CC6-6A1D4B75CA9C}"/>
              </a:ext>
            </a:extLst>
          </p:cNvPr>
          <p:cNvSpPr/>
          <p:nvPr/>
        </p:nvSpPr>
        <p:spPr>
          <a:xfrm rot="16200000">
            <a:off x="6196480" y="1935111"/>
            <a:ext cx="206875" cy="16674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A013B611-DFA0-ECF2-1DB6-98BF8DEB855A}"/>
              </a:ext>
            </a:extLst>
          </p:cNvPr>
          <p:cNvSpPr/>
          <p:nvPr/>
        </p:nvSpPr>
        <p:spPr>
          <a:xfrm rot="16200000">
            <a:off x="8027517" y="2025548"/>
            <a:ext cx="206875" cy="14618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451237-5B5F-92A5-8303-C90A7C347331}"/>
              </a:ext>
            </a:extLst>
          </p:cNvPr>
          <p:cNvSpPr txBox="1"/>
          <p:nvPr/>
        </p:nvSpPr>
        <p:spPr>
          <a:xfrm>
            <a:off x="3246191" y="3005846"/>
            <a:ext cx="2056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600" dirty="0"/>
              <a:t>Sum of Squares </a:t>
            </a:r>
          </a:p>
          <a:p>
            <a:pPr algn="ctr" rtl="0"/>
            <a:r>
              <a:rPr lang="en-US" sz="1600" dirty="0"/>
              <a:t>Total (</a:t>
            </a:r>
            <a:r>
              <a:rPr lang="en-US" sz="1600" b="1" dirty="0"/>
              <a:t>SST</a:t>
            </a:r>
            <a:r>
              <a:rPr lang="en-US" sz="1600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93FD7B-0A29-90AD-1DE7-49AC6B48C3FF}"/>
              </a:ext>
            </a:extLst>
          </p:cNvPr>
          <p:cNvSpPr txBox="1"/>
          <p:nvPr/>
        </p:nvSpPr>
        <p:spPr>
          <a:xfrm>
            <a:off x="5324265" y="3018166"/>
            <a:ext cx="2056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600" dirty="0"/>
              <a:t>Sum of Squares Within (</a:t>
            </a:r>
            <a:r>
              <a:rPr lang="en-US" sz="1600" b="1" dirty="0"/>
              <a:t>SSW</a:t>
            </a:r>
            <a:r>
              <a:rPr lang="en-US" sz="16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DEEC9-D252-EA66-6F14-02BA75112B9E}"/>
              </a:ext>
            </a:extLst>
          </p:cNvPr>
          <p:cNvSpPr txBox="1"/>
          <p:nvPr/>
        </p:nvSpPr>
        <p:spPr>
          <a:xfrm>
            <a:off x="7250849" y="3006961"/>
            <a:ext cx="2056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600" dirty="0"/>
              <a:t>Sum of Squares Between (</a:t>
            </a:r>
            <a:r>
              <a:rPr lang="en-US" sz="1600" b="1" dirty="0"/>
              <a:t>SSB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87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6" grpId="0" animBg="1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365125"/>
            <a:ext cx="11211560" cy="1325563"/>
          </a:xfrm>
        </p:spPr>
        <p:txBody>
          <a:bodyPr/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Reminder: Inference errors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90688"/>
            <a:ext cx="11094720" cy="4351338"/>
          </a:xfrm>
        </p:spPr>
        <p:txBody>
          <a:bodyPr>
            <a:normAutofit/>
          </a:bodyPr>
          <a:lstStyle/>
          <a:p>
            <a:pPr algn="l" rtl="0"/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NHST tools are inherently probabilistic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We compute p(observed result or a more extreme observation | H0) and reject H0 if p(observed result or a more extreme observation | H0)  &lt; alpha. </a:t>
            </a: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As in any probabilistic decision,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NHST by-definition includes some probability for errors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In fact, a key idea behind NHST is to keep error rates set to a given value –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to “control” for error rates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 (yet unfortunately, it doesn’t always happen).</a:t>
            </a:r>
          </a:p>
          <a:p>
            <a:pPr algn="l" rtl="0"/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Two types of errors: 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Type I vs. Type II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1565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365125"/>
            <a:ext cx="11676866" cy="1074569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The two estimates: </a:t>
            </a:r>
            <a:b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Variance between- and within-groups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960" y="1585609"/>
                <a:ext cx="11562080" cy="4907266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To get to estimates of variance, we need to divide the SS’s by their degrees of freedom (</a:t>
                </a:r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Mean Squared </a:t>
                </a: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deviations</a:t>
                </a:r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, MS)</a:t>
                </a:r>
              </a:p>
              <a:p>
                <a:pPr marL="0" indent="0" algn="l" rtl="0">
                  <a:buNone/>
                </a:pPr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r>
                  <a:rPr lang="en-US" sz="2000" i="1" dirty="0">
                    <a:latin typeface="Alef" panose="00000500000000000000" pitchFamily="2" charset="-79"/>
                    <a:cs typeface="Alef" panose="00000500000000000000" pitchFamily="2" charset="-79"/>
                  </a:rPr>
                  <a:t>                         MSW</a:t>
                </a:r>
                <a:r>
                  <a:rPr lang="en-US" sz="2000" b="0" dirty="0">
                    <a:cs typeface="Alef" panose="00000500000000000000" pitchFamily="2" charset="-79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𝑆𝑆𝑊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𝑘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  <m:t>𝑘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Alef" panose="00000500000000000000" pitchFamily="2" charset="-79"/>
                                  </a:rPr>
                                </m:ctrlPr>
                              </m:sSup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cs typeface="Alef" panose="00000500000000000000" pitchFamily="2" charset="-79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lef" panose="00000500000000000000" pitchFamily="2" charset="-79"/>
                                      </a:rPr>
                                      <m:t>𝑖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lef" panose="00000500000000000000" pitchFamily="2" charset="-79"/>
                                      </a:rPr>
                                      <m:t>=</m:t>
                                    </m:r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lef" panose="00000500000000000000" pitchFamily="2" charset="-79"/>
                                      </a:rPr>
                                      <m:t>𝑗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sz="2000" i="1" smtClean="0">
                                            <a:latin typeface="Cambria Math" panose="02040503050406030204" pitchFamily="18" charset="0"/>
                                            <a:cs typeface="Alef" panose="00000500000000000000" pitchFamily="2" charset="-79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cs typeface="Alef" panose="00000500000000000000" pitchFamily="2" charset="-79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cs typeface="Alef" panose="00000500000000000000" pitchFamily="2" charset="-79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p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lef" panose="00000500000000000000" pitchFamily="2" charset="-79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cs typeface="Alef" panose="00000500000000000000" pitchFamily="2" charset="-79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cs typeface="Alef" panose="00000500000000000000" pitchFamily="2" charset="-79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cs typeface="Alef" panose="00000500000000000000" pitchFamily="2" charset="-79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lef" panose="00000500000000000000" pitchFamily="2" charset="-79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cs typeface="Alef" panose="00000500000000000000" pitchFamily="2" charset="-79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̅"/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cs typeface="Alef" panose="00000500000000000000" pitchFamily="2" charset="-79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  <a:cs typeface="Alef" panose="00000500000000000000" pitchFamily="2" charset="-79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cs typeface="Alef" panose="00000500000000000000" pitchFamily="2" charset="-79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cs typeface="Alef" panose="00000500000000000000" pitchFamily="2" charset="-79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cs typeface="Alef" panose="00000500000000000000" pitchFamily="2" charset="-79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sz="2000" i="1" dirty="0">
                    <a:latin typeface="Alef" panose="00000500000000000000" pitchFamily="2" charset="-79"/>
                    <a:cs typeface="Alef" panose="00000500000000000000" pitchFamily="2" charset="-79"/>
                  </a:rPr>
                  <a:t>                note </a:t>
                </a:r>
                <a:r>
                  <a:rPr lang="en-US" sz="2000" i="1" dirty="0" err="1">
                    <a:latin typeface="Alef" panose="00000500000000000000" pitchFamily="2" charset="-79"/>
                    <a:cs typeface="Alef" panose="00000500000000000000" pitchFamily="2" charset="-79"/>
                  </a:rPr>
                  <a:t>df</a:t>
                </a:r>
                <a:r>
                  <a:rPr lang="en-US" sz="2000" i="1" dirty="0">
                    <a:latin typeface="Alef" panose="00000500000000000000" pitchFamily="2" charset="-79"/>
                    <a:cs typeface="Alef" panose="00000500000000000000" pitchFamily="2" charset="-79"/>
                  </a:rPr>
                  <a:t>: </a:t>
                </a:r>
              </a:p>
              <a:p>
                <a:pPr marL="0" indent="0" algn="ctr" rtl="0">
                  <a:buNone/>
                </a:pPr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𝑀𝑆𝐵</m:t>
                      </m:r>
                      <m:r>
                        <a:rPr lang="en-US" sz="2000" i="1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𝑆𝑆𝐵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1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lef" panose="00000500000000000000" pitchFamily="2" charset="-79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lef" panose="00000500000000000000" pitchFamily="2" charset="-79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lef" panose="00000500000000000000" pitchFamily="2" charset="-79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Alef" panose="00000500000000000000" pitchFamily="2" charset="-79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lef" panose="00000500000000000000" pitchFamily="2" charset="-79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lef" panose="00000500000000000000" pitchFamily="2" charset="-79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cs typeface="Alef" panose="00000500000000000000" pitchFamily="2" charset="-79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lef" panose="00000500000000000000" pitchFamily="2" charset="-79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Alef" panose="00000500000000000000" pitchFamily="2" charset="-79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cs typeface="Alef" panose="00000500000000000000" pitchFamily="2" charset="-79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cs typeface="Alef" panose="00000500000000000000" pitchFamily="2" charset="-79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E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MSW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𝑒𝑟𝑟𝑜𝑟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2</m:t>
                        </m:r>
                      </m:sup>
                    </m:sSubSup>
                  </m:oMath>
                </a14:m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000" b="0" dirty="0"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r>
                  <a:rPr lang="en-US" sz="2000" b="0" dirty="0">
                    <a:cs typeface="Alef" panose="00000500000000000000" pitchFamily="2" charset="-79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E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MSB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)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=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𝑒𝑟𝑟𝑜𝑟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2</m:t>
                        </m:r>
                      </m:sup>
                    </m:sSubSup>
                  </m:oMath>
                </a14:m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000" i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960" y="1585609"/>
                <a:ext cx="11562080" cy="4907266"/>
              </a:xfrm>
              <a:blipFill>
                <a:blip r:embed="rId3"/>
                <a:stretch>
                  <a:fillRect l="-580" t="-1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8A316D3-091D-7F0E-424E-D207547E53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7054663"/>
              </p:ext>
            </p:extLst>
          </p:nvPr>
        </p:nvGraphicFramePr>
        <p:xfrm>
          <a:off x="9885363" y="2822575"/>
          <a:ext cx="22383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968500" imgH="444500" progId="Equation.3">
                  <p:embed/>
                </p:oleObj>
              </mc:Choice>
              <mc:Fallback>
                <p:oleObj r:id="rId4" imgW="1968500" imgH="4445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85363" y="2822575"/>
                        <a:ext cx="2238375" cy="50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rrow: Right 7">
            <a:extLst>
              <a:ext uri="{FF2B5EF4-FFF2-40B4-BE49-F238E27FC236}">
                <a16:creationId xmlns:a16="http://schemas.microsoft.com/office/drawing/2014/main" id="{A2A4D9AA-DD36-D4F9-F761-43C59F5CC87F}"/>
              </a:ext>
            </a:extLst>
          </p:cNvPr>
          <p:cNvSpPr/>
          <p:nvPr/>
        </p:nvSpPr>
        <p:spPr>
          <a:xfrm>
            <a:off x="4082718" y="5369668"/>
            <a:ext cx="1712068" cy="5836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C61BCA-0008-4FC9-9EC3-0CFA66653F4A}"/>
                  </a:ext>
                </a:extLst>
              </p:cNvPr>
              <p:cNvSpPr txBox="1"/>
              <p:nvPr/>
            </p:nvSpPr>
            <p:spPr>
              <a:xfrm>
                <a:off x="4593953" y="5284812"/>
                <a:ext cx="6099242" cy="668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=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𝑴𝑺𝑩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𝑴𝑺𝑾</m:t>
                          </m:r>
                        </m:den>
                      </m:f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C61BCA-0008-4FC9-9EC3-0CFA66653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953" y="5284812"/>
                <a:ext cx="6099242" cy="668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48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826" y="0"/>
            <a:ext cx="11676866" cy="1074569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Back to our example…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2CBC363-266F-F64B-97BE-07A5C23CD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314988"/>
              </p:ext>
            </p:extLst>
          </p:nvPr>
        </p:nvGraphicFramePr>
        <p:xfrm>
          <a:off x="254541" y="1625121"/>
          <a:ext cx="5304884" cy="2103120"/>
        </p:xfrm>
        <a:graphic>
          <a:graphicData uri="http://schemas.openxmlformats.org/drawingml/2006/table">
            <a:tbl>
              <a:tblPr rtl="1" firstRow="1" firstCol="1" bandRow="1">
                <a:tableStyleId>{5940675A-B579-460E-94D1-54222C63F5DA}</a:tableStyleId>
              </a:tblPr>
              <a:tblGrid>
                <a:gridCol w="1326221">
                  <a:extLst>
                    <a:ext uri="{9D8B030D-6E8A-4147-A177-3AD203B41FA5}">
                      <a16:colId xmlns:a16="http://schemas.microsoft.com/office/drawing/2014/main" val="3440880534"/>
                    </a:ext>
                  </a:extLst>
                </a:gridCol>
                <a:gridCol w="1326221">
                  <a:extLst>
                    <a:ext uri="{9D8B030D-6E8A-4147-A177-3AD203B41FA5}">
                      <a16:colId xmlns:a16="http://schemas.microsoft.com/office/drawing/2014/main" val="3298256120"/>
                    </a:ext>
                  </a:extLst>
                </a:gridCol>
                <a:gridCol w="1326221">
                  <a:extLst>
                    <a:ext uri="{9D8B030D-6E8A-4147-A177-3AD203B41FA5}">
                      <a16:colId xmlns:a16="http://schemas.microsoft.com/office/drawing/2014/main" val="2898142570"/>
                    </a:ext>
                  </a:extLst>
                </a:gridCol>
                <a:gridCol w="1326221">
                  <a:extLst>
                    <a:ext uri="{9D8B030D-6E8A-4147-A177-3AD203B41FA5}">
                      <a16:colId xmlns:a16="http://schemas.microsoft.com/office/drawing/2014/main" val="316587956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Nashville (4)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Seattle (3)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Los Angeles (2)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New York City (1)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3066511"/>
                  </a:ext>
                </a:extLst>
              </a:tr>
              <a:tr h="182880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8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12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8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12 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14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10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15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8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9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16</a:t>
                      </a:r>
                      <a:endParaRPr lang="en-US" sz="1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3 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8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12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14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5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9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6 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11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12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9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13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4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18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e-IL" sz="11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818199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FEF82C-0F25-01AD-9B63-B1A655B22E10}"/>
                  </a:ext>
                </a:extLst>
              </p:cNvPr>
              <p:cNvSpPr txBox="1"/>
              <p:nvPr/>
            </p:nvSpPr>
            <p:spPr>
              <a:xfrm>
                <a:off x="462131" y="3713860"/>
                <a:ext cx="746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9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FEF82C-0F25-01AD-9B63-B1A655B22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31" y="3713860"/>
                <a:ext cx="746102" cy="369332"/>
              </a:xfrm>
              <a:prstGeom prst="rect">
                <a:avLst/>
              </a:prstGeom>
              <a:blipFill>
                <a:blip r:embed="rId3"/>
                <a:stretch>
                  <a:fillRect t="-8197" r="-573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463289-C10B-F372-4B62-A6AFF97324AE}"/>
                  </a:ext>
                </a:extLst>
              </p:cNvPr>
              <p:cNvSpPr txBox="1"/>
              <p:nvPr/>
            </p:nvSpPr>
            <p:spPr>
              <a:xfrm>
                <a:off x="1840216" y="3731086"/>
                <a:ext cx="746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 7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463289-C10B-F372-4B62-A6AFF9732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216" y="3731086"/>
                <a:ext cx="746102" cy="369332"/>
              </a:xfrm>
              <a:prstGeom prst="rect">
                <a:avLst/>
              </a:prstGeom>
              <a:blipFill>
                <a:blip r:embed="rId4"/>
                <a:stretch>
                  <a:fillRect t="-8197" r="-655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0FE116-17BA-7EFE-C024-3A48252B668C}"/>
                  </a:ext>
                </a:extLst>
              </p:cNvPr>
              <p:cNvSpPr txBox="1"/>
              <p:nvPr/>
            </p:nvSpPr>
            <p:spPr>
              <a:xfrm>
                <a:off x="3180892" y="3713860"/>
                <a:ext cx="8631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= 10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0FE116-17BA-7EFE-C024-3A48252B6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892" y="3713860"/>
                <a:ext cx="863121" cy="369332"/>
              </a:xfrm>
              <a:prstGeom prst="rect">
                <a:avLst/>
              </a:prstGeom>
              <a:blipFill>
                <a:blip r:embed="rId5"/>
                <a:stretch>
                  <a:fillRect t="-8197" r="-567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D31FCD-4B18-5C4B-9364-164D339FEAE6}"/>
                  </a:ext>
                </a:extLst>
              </p:cNvPr>
              <p:cNvSpPr txBox="1"/>
              <p:nvPr/>
            </p:nvSpPr>
            <p:spPr>
              <a:xfrm>
                <a:off x="4558977" y="3721358"/>
                <a:ext cx="6985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= 5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D31FCD-4B18-5C4B-9364-164D339FE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977" y="3721358"/>
                <a:ext cx="698525" cy="369332"/>
              </a:xfrm>
              <a:prstGeom prst="rect">
                <a:avLst/>
              </a:prstGeom>
              <a:blipFill>
                <a:blip r:embed="rId6"/>
                <a:stretch>
                  <a:fillRect t="-8197" r="-614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DD232F-7CC1-7B8A-4026-0E558C5484CF}"/>
                  </a:ext>
                </a:extLst>
              </p:cNvPr>
              <p:cNvSpPr txBox="1"/>
              <p:nvPr/>
            </p:nvSpPr>
            <p:spPr>
              <a:xfrm>
                <a:off x="415181" y="4100418"/>
                <a:ext cx="874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10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DD232F-7CC1-7B8A-4026-0E558C548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81" y="4100418"/>
                <a:ext cx="874983" cy="369332"/>
              </a:xfrm>
              <a:prstGeom prst="rect">
                <a:avLst/>
              </a:prstGeom>
              <a:blipFill>
                <a:blip r:embed="rId7"/>
                <a:stretch>
                  <a:fillRect t="-10000" r="-486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4ECCCD-A7ED-A590-1EBA-FE678C8AC291}"/>
                  </a:ext>
                </a:extLst>
              </p:cNvPr>
              <p:cNvSpPr txBox="1"/>
              <p:nvPr/>
            </p:nvSpPr>
            <p:spPr>
              <a:xfrm>
                <a:off x="1775775" y="4100418"/>
                <a:ext cx="874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 10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14ECCCD-A7ED-A590-1EBA-FE678C8AC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75" y="4100418"/>
                <a:ext cx="874983" cy="369332"/>
              </a:xfrm>
              <a:prstGeom prst="rect">
                <a:avLst/>
              </a:prstGeom>
              <a:blipFill>
                <a:blip r:embed="rId8"/>
                <a:stretch>
                  <a:fillRect t="-10000" r="-555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2AB111-4265-EA14-EC66-B26DECEB2E92}"/>
                  </a:ext>
                </a:extLst>
              </p:cNvPr>
              <p:cNvSpPr txBox="1"/>
              <p:nvPr/>
            </p:nvSpPr>
            <p:spPr>
              <a:xfrm>
                <a:off x="3159037" y="4083192"/>
                <a:ext cx="874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= 10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52AB111-4265-EA14-EC66-B26DECEB2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9037" y="4083192"/>
                <a:ext cx="874983" cy="369332"/>
              </a:xfrm>
              <a:prstGeom prst="rect">
                <a:avLst/>
              </a:prstGeom>
              <a:blipFill>
                <a:blip r:embed="rId9"/>
                <a:stretch>
                  <a:fillRect t="-10000" r="-555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DB9D58-75CB-1E3B-79D6-36B3B947D4CE}"/>
                  </a:ext>
                </a:extLst>
              </p:cNvPr>
              <p:cNvSpPr txBox="1"/>
              <p:nvPr/>
            </p:nvSpPr>
            <p:spPr>
              <a:xfrm>
                <a:off x="4519631" y="4083192"/>
                <a:ext cx="874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= 10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DB9D58-75CB-1E3B-79D6-36B3B947D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631" y="4083192"/>
                <a:ext cx="874983" cy="369332"/>
              </a:xfrm>
              <a:prstGeom prst="rect">
                <a:avLst/>
              </a:prstGeom>
              <a:blipFill>
                <a:blip r:embed="rId10"/>
                <a:stretch>
                  <a:fillRect t="-10000" r="-555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0E9063-7C1C-C4A5-21A4-5757053B5A31}"/>
                  </a:ext>
                </a:extLst>
              </p:cNvPr>
              <p:cNvSpPr txBox="1"/>
              <p:nvPr/>
            </p:nvSpPr>
            <p:spPr>
              <a:xfrm>
                <a:off x="4908239" y="4520257"/>
                <a:ext cx="8921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= 7.75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0E9063-7C1C-C4A5-21A4-5757053B5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239" y="4520257"/>
                <a:ext cx="892167" cy="369332"/>
              </a:xfrm>
              <a:prstGeom prst="rect">
                <a:avLst/>
              </a:prstGeom>
              <a:blipFill>
                <a:blip r:embed="rId11"/>
                <a:stretch>
                  <a:fillRect t="-10000" r="-47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bject 18">
                <a:extLst>
                  <a:ext uri="{FF2B5EF4-FFF2-40B4-BE49-F238E27FC236}">
                    <a16:creationId xmlns:a16="http://schemas.microsoft.com/office/drawing/2014/main" id="{1728B0CC-695A-6EA0-B176-B03D3DE8330B}"/>
                  </a:ext>
                </a:extLst>
              </p:cNvPr>
              <p:cNvSpPr txBox="1"/>
              <p:nvPr/>
            </p:nvSpPr>
            <p:spPr bwMode="auto">
              <a:xfrm>
                <a:off x="6164263" y="1128713"/>
                <a:ext cx="5673725" cy="419100"/>
              </a:xfrm>
              <a:prstGeom prst="rect">
                <a:avLst/>
              </a:prstGeom>
              <a:noFill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𝑆𝑆𝑊</m:t>
                      </m:r>
                      <m:r>
                        <a:rPr lang="en-US" sz="9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sz="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̄"/>
                                      <m:ctrlPr>
                                        <a:rPr lang="en-US" sz="9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9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9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9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r>
                        <a:rPr lang="en-US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sSup>
                        <m:sSupPr>
                          <m:ctrlP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9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sSup>
                        <m:sSupPr>
                          <m:ctrlP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+...+(</m:t>
                      </m:r>
                      <m:r>
                        <a:rPr lang="en-US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9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sSup>
                        <m:sSupPr>
                          <m:ctrlP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sSup>
                        <m:sSupPr>
                          <m:ctrlP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+...+(</m:t>
                      </m:r>
                      <m:r>
                        <a:rPr lang="en-US" sz="9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12</m:t>
                      </m:r>
                      <m:r>
                        <a:rPr lang="en-US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9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sSup>
                        <m:sSupPr>
                          <m:ctrlP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+...+(</m:t>
                      </m:r>
                      <m:r>
                        <a:rPr lang="en-US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sSup>
                        <m:sSupPr>
                          <m:ctrlP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604</m:t>
                      </m:r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9" name="Object 18">
                <a:extLst>
                  <a:ext uri="{FF2B5EF4-FFF2-40B4-BE49-F238E27FC236}">
                    <a16:creationId xmlns:a16="http://schemas.microsoft.com/office/drawing/2014/main" id="{1728B0CC-695A-6EA0-B176-B03D3DE83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4263" y="1128713"/>
                <a:ext cx="5673725" cy="419100"/>
              </a:xfrm>
              <a:prstGeom prst="rect">
                <a:avLst/>
              </a:prstGeom>
              <a:blipFill>
                <a:blip r:embed="rId12"/>
                <a:stretch>
                  <a:fillRect t="-100000" b="-176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4070AEC8-F060-3984-167E-22B6B2750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002651"/>
              </p:ext>
            </p:extLst>
          </p:nvPr>
        </p:nvGraphicFramePr>
        <p:xfrm>
          <a:off x="6163559" y="1697797"/>
          <a:ext cx="1847850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3" imgW="1841500" imgH="393700" progId="Equation.3">
                  <p:embed/>
                </p:oleObj>
              </mc:Choice>
              <mc:Fallback>
                <p:oleObj r:id="rId13" imgW="1841500" imgH="393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559" y="1697797"/>
                        <a:ext cx="1847850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F0967463-EB22-8889-184E-79456D07A0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993645"/>
              </p:ext>
            </p:extLst>
          </p:nvPr>
        </p:nvGraphicFramePr>
        <p:xfrm>
          <a:off x="6163559" y="2238531"/>
          <a:ext cx="57054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5" imgW="5689600" imgH="444500" progId="Equation.3">
                  <p:embed/>
                </p:oleObj>
              </mc:Choice>
              <mc:Fallback>
                <p:oleObj r:id="rId15" imgW="5689600" imgH="44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559" y="2238531"/>
                        <a:ext cx="5705475" cy="438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C0ED73C0-98B9-18D0-EAC1-F37EFC3F04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32922"/>
              </p:ext>
            </p:extLst>
          </p:nvPr>
        </p:nvGraphicFramePr>
        <p:xfrm>
          <a:off x="6163559" y="2826890"/>
          <a:ext cx="19145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7" imgW="1905000" imgH="393700" progId="Equation.3">
                  <p:embed/>
                </p:oleObj>
              </mc:Choice>
              <mc:Fallback>
                <p:oleObj r:id="rId17" imgW="1905000" imgH="3937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3559" y="2826890"/>
                        <a:ext cx="1914525" cy="390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5CD8685-126C-37C0-2CA5-E38332B13041}"/>
                  </a:ext>
                </a:extLst>
              </p:cNvPr>
              <p:cNvSpPr txBox="1"/>
              <p:nvPr/>
            </p:nvSpPr>
            <p:spPr>
              <a:xfrm>
                <a:off x="6074389" y="3420640"/>
                <a:ext cx="6094378" cy="1443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</m:e>
                          </m:d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167</m:t>
                          </m:r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78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93</m:t>
                      </m:r>
                    </m:oMath>
                  </m:oMathPara>
                </a14:m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Look up </a:t>
                </a:r>
                <a:r>
                  <a:rPr lang="en-US" i="1" dirty="0">
                    <a:latin typeface="Alef" panose="00000500000000000000" pitchFamily="2" charset="-79"/>
                    <a:cs typeface="Alef" panose="00000500000000000000" pitchFamily="2" charset="-79"/>
                  </a:rPr>
                  <a:t>p-</a:t>
                </a: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value based on F value and degrees of freedom: </a:t>
                </a:r>
                <a:r>
                  <a:rPr lang="en-US" b="1" i="1" dirty="0">
                    <a:latin typeface="Alef" panose="00000500000000000000" pitchFamily="2" charset="-79"/>
                    <a:cs typeface="Alef" panose="00000500000000000000" pitchFamily="2" charset="-79"/>
                  </a:rPr>
                  <a:t>p = </a:t>
                </a:r>
                <a:r>
                  <a:rPr lang="en-US" b="1" dirty="0">
                    <a:effectLst/>
                    <a:latin typeface="Alef" panose="00000500000000000000" pitchFamily="2" charset="-79"/>
                    <a:cs typeface="Alef" panose="00000500000000000000" pitchFamily="2" charset="-79"/>
                  </a:rPr>
                  <a:t>.04662</a:t>
                </a:r>
                <a:endParaRPr lang="en-US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5CD8685-126C-37C0-2CA5-E38332B13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389" y="3420640"/>
                <a:ext cx="6094378" cy="1443729"/>
              </a:xfrm>
              <a:prstGeom prst="rect">
                <a:avLst/>
              </a:prstGeom>
              <a:blipFill>
                <a:blip r:embed="rId19"/>
                <a:stretch>
                  <a:fillRect l="-800" b="-5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31AC6DEF-F837-9F7A-7E17-5C1127E28607}"/>
              </a:ext>
            </a:extLst>
          </p:cNvPr>
          <p:cNvSpPr/>
          <p:nvPr/>
        </p:nvSpPr>
        <p:spPr>
          <a:xfrm>
            <a:off x="6155669" y="5799557"/>
            <a:ext cx="5736598" cy="87455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can be concluded?</a:t>
            </a:r>
          </a:p>
        </p:txBody>
      </p:sp>
    </p:spTree>
    <p:extLst>
      <p:ext uri="{BB962C8B-B14F-4D97-AF65-F5344CB8AC3E}">
        <p14:creationId xmlns:p14="http://schemas.microsoft.com/office/powerpoint/2010/main" val="221132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72" y="0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One-way ANOVA: Assumptions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C3FB12-04BF-4299-24EB-BD5C4316E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812" y="1252942"/>
            <a:ext cx="11094720" cy="4802187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1. Independent and random sampling.</a:t>
            </a:r>
          </a:p>
          <a:p>
            <a:pPr marL="0" indent="0" algn="l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2.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The dependent variable is normally distributed 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(at each level of the independent variable).</a:t>
            </a:r>
            <a:endParaRPr lang="en-US" sz="24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Although, ANOVA is relatively robust to violation of this assumption.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(If you ask: “how robust?” You now know how to find the answer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  <a:sym typeface="Wingdings" panose="05000000000000000000" pitchFamily="2" charset="2"/>
              </a:rPr>
              <a:t>)</a:t>
            </a:r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3. Homogeneity of variance.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Design implications: Use ANOVA when you expect an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effect on means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, but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not on variance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. </a:t>
            </a:r>
            <a:endParaRPr lang="en-US" sz="20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5943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72" y="0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One-way ANOVA in R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4DF94-E88D-657E-3A73-6760E64ACC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" t="11852" r="78619" b="47879"/>
          <a:stretch/>
        </p:blipFill>
        <p:spPr>
          <a:xfrm>
            <a:off x="7748278" y="489528"/>
            <a:ext cx="3722254" cy="446969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F4E0B6-2329-5700-7C12-60A8DBAA4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85" y="1325563"/>
            <a:ext cx="7523942" cy="560150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Bring data to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long format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 (each participant - one row):</a:t>
            </a:r>
          </a:p>
          <a:p>
            <a:pPr lvl="1" algn="l" rtl="0"/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Dependent variable in one variable (as a numeric).</a:t>
            </a:r>
          </a:p>
          <a:p>
            <a:pPr lvl="1" algn="l" rtl="0"/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Independent variable in another (as a factor).</a:t>
            </a:r>
          </a:p>
          <a:p>
            <a:pPr marL="0" indent="0" algn="l" rtl="0">
              <a:buNone/>
            </a:pPr>
            <a:endParaRPr lang="en-US" sz="24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4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4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B5A770-EC54-F373-4326-B85C25F02C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0" t="82420" r="65657" b="5595"/>
          <a:stretch/>
        </p:blipFill>
        <p:spPr>
          <a:xfrm>
            <a:off x="429226" y="3713018"/>
            <a:ext cx="7148798" cy="1607127"/>
          </a:xfrm>
          <a:prstGeom prst="rect">
            <a:avLst/>
          </a:prstGeom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6D1DA9AE-FEDA-E66B-E1C1-4B784E87146C}"/>
              </a:ext>
            </a:extLst>
          </p:cNvPr>
          <p:cNvSpPr/>
          <p:nvPr/>
        </p:nvSpPr>
        <p:spPr>
          <a:xfrm>
            <a:off x="6155669" y="5799557"/>
            <a:ext cx="5736598" cy="87455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What’s SSB/MSB in this output? What’s SSW/MSW? What’s SST?</a:t>
            </a:r>
          </a:p>
        </p:txBody>
      </p:sp>
    </p:spTree>
    <p:extLst>
      <p:ext uri="{BB962C8B-B14F-4D97-AF65-F5344CB8AC3E}">
        <p14:creationId xmlns:p14="http://schemas.microsoft.com/office/powerpoint/2010/main" val="116319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72" y="0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ANOVA: Effect size estimate 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5811" y="1252942"/>
                <a:ext cx="11436573" cy="480218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l" rtl="0">
                  <a:buNone/>
                </a:pP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F value (and hence, as always, p-value) is impacted by sample size:</a:t>
                </a:r>
              </a:p>
              <a:p>
                <a:pPr marL="0" indent="0" algn="l" rtl="0">
                  <a:buNone/>
                </a:pPr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𝑴𝑺𝑩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𝑴𝑺𝑾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𝑺𝑺𝑩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𝑺𝑺𝑾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/(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  <a:p>
                <a:pPr marL="0" indent="0" algn="l" rtl="0">
                  <a:buNone/>
                </a:pPr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The simple solution for an effect size (“eta-squared”):</a:t>
                </a:r>
              </a:p>
              <a:p>
                <a:pPr marL="0" indent="0" algn="l" rtl="0">
                  <a:buNone/>
                </a:pPr>
                <a:endParaRPr lang="en-US" sz="2400" dirty="0">
                  <a:highlight>
                    <a:srgbClr val="FFFF00"/>
                  </a:highlight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𝑺𝑩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𝑺𝑺𝑻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  <a:p>
                <a:pPr marL="0" indent="0" algn="l" rtl="0">
                  <a:buNone/>
                </a:pPr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Intuitively</a:t>
                </a: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: Out of the DV’s total squared deviations, how much is explained by the impact of the independent variable?</a:t>
                </a:r>
              </a:p>
              <a:p>
                <a:pPr marL="0" indent="0" algn="l" rtl="0">
                  <a:buNone/>
                </a:pPr>
                <a:endParaRPr lang="en-US" sz="2400" dirty="0">
                  <a:highlight>
                    <a:srgbClr val="FFFF00"/>
                  </a:highlight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In R</a:t>
                </a: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 (point estimate + CI):</a:t>
                </a:r>
              </a:p>
              <a:p>
                <a:pPr marL="0" indent="0" algn="l" rtl="0">
                  <a:buNone/>
                </a:pPr>
                <a:endParaRPr lang="en-US" sz="2400" dirty="0">
                  <a:highlight>
                    <a:srgbClr val="FFFF00"/>
                  </a:highlight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811" y="1252942"/>
                <a:ext cx="11436573" cy="4802187"/>
              </a:xfrm>
              <a:blipFill>
                <a:blip r:embed="rId3"/>
                <a:stretch>
                  <a:fillRect l="-693" t="-2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6734C96-BF4A-8512-779E-8D8BB9C8B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9" t="76242" r="45329" b="8012"/>
          <a:stretch/>
        </p:blipFill>
        <p:spPr>
          <a:xfrm>
            <a:off x="3962920" y="5319339"/>
            <a:ext cx="6556909" cy="1195762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01E322B4-B796-CF44-A5DC-553B78459542}"/>
              </a:ext>
            </a:extLst>
          </p:cNvPr>
          <p:cNvSpPr/>
          <p:nvPr/>
        </p:nvSpPr>
        <p:spPr>
          <a:xfrm>
            <a:off x="8121535" y="5799557"/>
            <a:ext cx="3770732" cy="87455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such wide CI?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8E4446A9-C0DB-7051-B82E-DF67AD413F32}"/>
              </a:ext>
            </a:extLst>
          </p:cNvPr>
          <p:cNvSpPr/>
          <p:nvPr/>
        </p:nvSpPr>
        <p:spPr>
          <a:xfrm>
            <a:off x="6928338" y="183891"/>
            <a:ext cx="5132769" cy="959109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rgbClr val="2323BA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Better intuitions (and alternatives) soon, when we’ll discuss R</a:t>
            </a:r>
            <a:r>
              <a:rPr lang="en-US" sz="1700" baseline="30000" dirty="0">
                <a:solidFill>
                  <a:srgbClr val="2323BA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2</a:t>
            </a:r>
            <a:r>
              <a:rPr lang="en-US" sz="1700" dirty="0">
                <a:solidFill>
                  <a:srgbClr val="2323BA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and the relation between linear models and ANOVA</a:t>
            </a:r>
          </a:p>
        </p:txBody>
      </p:sp>
    </p:spTree>
    <p:extLst>
      <p:ext uri="{BB962C8B-B14F-4D97-AF65-F5344CB8AC3E}">
        <p14:creationId xmlns:p14="http://schemas.microsoft.com/office/powerpoint/2010/main" val="119898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CAB3-919A-399C-EFE9-36FDB775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4800" b="1" dirty="0">
                <a:latin typeface="Alef" panose="00000500000000000000" pitchFamily="2" charset="-79"/>
                <a:cs typeface="Alef" panose="00000500000000000000" pitchFamily="2" charset="-79"/>
              </a:rPr>
              <a:t>Two-way ANOVA</a:t>
            </a:r>
            <a:endParaRPr lang="he-IL" sz="48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57750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765" y="165100"/>
            <a:ext cx="11211560" cy="1325563"/>
          </a:xfrm>
        </p:spPr>
        <p:txBody>
          <a:bodyPr/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More than one independent variable?</a:t>
            </a:r>
            <a:b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4000" b="1" dirty="0">
                <a:latin typeface="Alef" panose="00000500000000000000" pitchFamily="2" charset="-79"/>
                <a:cs typeface="Alef" panose="00000500000000000000" pitchFamily="2" charset="-79"/>
              </a:rPr>
              <a:t>Two-way (or X-way) ANOVA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C3FB12-04BF-4299-24EB-BD5C4316E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389" y="1826997"/>
            <a:ext cx="11499221" cy="4698682"/>
          </a:xfrm>
        </p:spPr>
        <p:txBody>
          <a:bodyPr>
            <a:normAutofit fontScale="77500" lnSpcReduction="20000"/>
          </a:bodyPr>
          <a:lstStyle/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All analyses so far: Impact of </a:t>
            </a:r>
            <a:r>
              <a:rPr lang="en-US" sz="2400" b="1" i="1" dirty="0">
                <a:latin typeface="Alef" panose="00000500000000000000" pitchFamily="2" charset="-79"/>
                <a:cs typeface="Alef" panose="00000500000000000000" pitchFamily="2" charset="-79"/>
              </a:rPr>
              <a:t>one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independent variable on a dependent variable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Two sample t-test: independent variable with two levels.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One-way ANOVA: independent variable with more than two levels. </a:t>
            </a:r>
          </a:p>
          <a:p>
            <a:pPr lvl="1"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Two-way ANOVA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: The impact of </a:t>
            </a:r>
            <a:r>
              <a:rPr lang="en-US" sz="2400" b="1" i="1" dirty="0">
                <a:latin typeface="Alef" panose="00000500000000000000" pitchFamily="2" charset="-79"/>
                <a:cs typeface="Alef" panose="00000500000000000000" pitchFamily="2" charset="-79"/>
              </a:rPr>
              <a:t>two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independent variables on a dependent variable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Dependent variable still numeric.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Independent variable</a:t>
            </a:r>
            <a:r>
              <a:rPr lang="en-US" sz="2000" b="1" i="1" dirty="0">
                <a:latin typeface="Alef" panose="00000500000000000000" pitchFamily="2" charset="-79"/>
                <a:cs typeface="Alef" panose="00000500000000000000" pitchFamily="2" charset="-79"/>
              </a:rPr>
              <a:t>s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 still categorical: two levels or more.</a:t>
            </a:r>
          </a:p>
          <a:p>
            <a:pPr lvl="1"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Examples: 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Impact of city of residence and house ownership status on depression levels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Impact of priming condition and grammatical category on word identification RT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Impact of marital status and social network usage on social anxiety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…</a:t>
            </a:r>
          </a:p>
          <a:p>
            <a:pPr lvl="1"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We will look at the math for two-way ANOVA; can be generalizable to three-way, four-way, etc.</a:t>
            </a: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But before the math, some intuitions…</a:t>
            </a:r>
          </a:p>
        </p:txBody>
      </p:sp>
    </p:spTree>
    <p:extLst>
      <p:ext uri="{BB962C8B-B14F-4D97-AF65-F5344CB8AC3E}">
        <p14:creationId xmlns:p14="http://schemas.microsoft.com/office/powerpoint/2010/main" val="396868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94" y="84493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Some intuitions: </a:t>
            </a:r>
            <a:b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Potential effects in a 2x2 design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C3FB12-04BF-4299-24EB-BD5C4316E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748" y="1410056"/>
            <a:ext cx="11499221" cy="511562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How does marital status (married/single) and social network usage (yes/no) impacts social anxiety?</a:t>
            </a:r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E160F43-FD26-853C-D19D-0A801D38C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880296"/>
              </p:ext>
            </p:extLst>
          </p:nvPr>
        </p:nvGraphicFramePr>
        <p:xfrm>
          <a:off x="916298" y="2421987"/>
          <a:ext cx="4086789" cy="3091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2263">
                  <a:extLst>
                    <a:ext uri="{9D8B030D-6E8A-4147-A177-3AD203B41FA5}">
                      <a16:colId xmlns:a16="http://schemas.microsoft.com/office/drawing/2014/main" val="923650125"/>
                    </a:ext>
                  </a:extLst>
                </a:gridCol>
                <a:gridCol w="1362263">
                  <a:extLst>
                    <a:ext uri="{9D8B030D-6E8A-4147-A177-3AD203B41FA5}">
                      <a16:colId xmlns:a16="http://schemas.microsoft.com/office/drawing/2014/main" val="2727210511"/>
                    </a:ext>
                  </a:extLst>
                </a:gridCol>
                <a:gridCol w="1362263">
                  <a:extLst>
                    <a:ext uri="{9D8B030D-6E8A-4147-A177-3AD203B41FA5}">
                      <a16:colId xmlns:a16="http://schemas.microsoft.com/office/drawing/2014/main" val="1052702944"/>
                    </a:ext>
                  </a:extLst>
                </a:gridCol>
              </a:tblGrid>
              <a:tr h="1030587">
                <a:tc>
                  <a:txBody>
                    <a:bodyPr/>
                    <a:lstStyle/>
                    <a:p>
                      <a:pPr algn="ctr" rtl="0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Uses </a:t>
                      </a:r>
                    </a:p>
                    <a:p>
                      <a:pPr algn="ctr" rtl="0"/>
                      <a:r>
                        <a:rPr lang="en-US" b="1" dirty="0"/>
                        <a:t>Facebook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Doesn’t use Facebook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242131"/>
                  </a:ext>
                </a:extLst>
              </a:tr>
              <a:tr h="1030587"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Married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192328"/>
                  </a:ext>
                </a:extLst>
              </a:tr>
              <a:tr h="1030587"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Single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59552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DA491D2-B51B-2D37-8BF7-8A1765A11E45}"/>
              </a:ext>
            </a:extLst>
          </p:cNvPr>
          <p:cNvSpPr txBox="1"/>
          <p:nvPr/>
        </p:nvSpPr>
        <p:spPr>
          <a:xfrm>
            <a:off x="6486487" y="3309545"/>
            <a:ext cx="4744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b="1" i="1" dirty="0">
                <a:latin typeface="Alef" panose="00000500000000000000" pitchFamily="2" charset="-79"/>
                <a:cs typeface="Alef" panose="00000500000000000000" pitchFamily="2" charset="-79"/>
              </a:rPr>
              <a:t>What are the hypothetical effects we can observe in this design?</a:t>
            </a:r>
          </a:p>
        </p:txBody>
      </p:sp>
    </p:spTree>
    <p:extLst>
      <p:ext uri="{BB962C8B-B14F-4D97-AF65-F5344CB8AC3E}">
        <p14:creationId xmlns:p14="http://schemas.microsoft.com/office/powerpoint/2010/main" val="279797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94" y="84493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Main effect: Rows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C3FB12-04BF-4299-24EB-BD5C4316E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748" y="1410056"/>
            <a:ext cx="11499221" cy="511562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How does marital status (married/single) and social network usage (high/low) impacts social anxiety?</a:t>
            </a:r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E160F43-FD26-853C-D19D-0A801D38C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509231"/>
              </p:ext>
            </p:extLst>
          </p:nvPr>
        </p:nvGraphicFramePr>
        <p:xfrm>
          <a:off x="916298" y="2421987"/>
          <a:ext cx="4086789" cy="3091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2263">
                  <a:extLst>
                    <a:ext uri="{9D8B030D-6E8A-4147-A177-3AD203B41FA5}">
                      <a16:colId xmlns:a16="http://schemas.microsoft.com/office/drawing/2014/main" val="923650125"/>
                    </a:ext>
                  </a:extLst>
                </a:gridCol>
                <a:gridCol w="1362263">
                  <a:extLst>
                    <a:ext uri="{9D8B030D-6E8A-4147-A177-3AD203B41FA5}">
                      <a16:colId xmlns:a16="http://schemas.microsoft.com/office/drawing/2014/main" val="2727210511"/>
                    </a:ext>
                  </a:extLst>
                </a:gridCol>
                <a:gridCol w="1362263">
                  <a:extLst>
                    <a:ext uri="{9D8B030D-6E8A-4147-A177-3AD203B41FA5}">
                      <a16:colId xmlns:a16="http://schemas.microsoft.com/office/drawing/2014/main" val="1052702944"/>
                    </a:ext>
                  </a:extLst>
                </a:gridCol>
              </a:tblGrid>
              <a:tr h="1030587">
                <a:tc>
                  <a:txBody>
                    <a:bodyPr/>
                    <a:lstStyle/>
                    <a:p>
                      <a:pPr algn="ctr" rtl="0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Uses </a:t>
                      </a:r>
                    </a:p>
                    <a:p>
                      <a:pPr algn="ctr" rtl="0"/>
                      <a:r>
                        <a:rPr lang="en-US" b="1" dirty="0"/>
                        <a:t>Facebook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Doesn’t use Facebook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242131"/>
                  </a:ext>
                </a:extLst>
              </a:tr>
              <a:tr h="1030587"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Married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192328"/>
                  </a:ext>
                </a:extLst>
              </a:tr>
              <a:tr h="1030587"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Single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5955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3B58B-1D79-C971-7B05-C7DEB0CFF9C2}"/>
                  </a:ext>
                </a:extLst>
              </p:cNvPr>
              <p:cNvSpPr txBox="1"/>
              <p:nvPr/>
            </p:nvSpPr>
            <p:spPr>
              <a:xfrm>
                <a:off x="2422268" y="5513748"/>
                <a:ext cx="1074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3B58B-1D79-C971-7B05-C7DEB0CF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68" y="5513748"/>
                <a:ext cx="10748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3DE1B0-EAEB-6147-D62E-013BE8096E95}"/>
                  </a:ext>
                </a:extLst>
              </p:cNvPr>
              <p:cNvSpPr txBox="1"/>
              <p:nvPr/>
            </p:nvSpPr>
            <p:spPr>
              <a:xfrm>
                <a:off x="3806686" y="5513748"/>
                <a:ext cx="1074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3DE1B0-EAEB-6147-D62E-013BE8096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686" y="5513748"/>
                <a:ext cx="10748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B5FB9C-EC17-FB66-D5AA-97C722F12D56}"/>
                  </a:ext>
                </a:extLst>
              </p:cNvPr>
              <p:cNvSpPr txBox="1"/>
              <p:nvPr/>
            </p:nvSpPr>
            <p:spPr>
              <a:xfrm>
                <a:off x="5021152" y="3783201"/>
                <a:ext cx="1074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B5FB9C-EC17-FB66-D5AA-97C722F12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152" y="3783201"/>
                <a:ext cx="10748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A1294E-7B5B-4F91-AAF2-FA658A137A66}"/>
                  </a:ext>
                </a:extLst>
              </p:cNvPr>
              <p:cNvSpPr txBox="1"/>
              <p:nvPr/>
            </p:nvSpPr>
            <p:spPr>
              <a:xfrm>
                <a:off x="5021152" y="4775839"/>
                <a:ext cx="1074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A1294E-7B5B-4F91-AAF2-FA658A13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152" y="4775839"/>
                <a:ext cx="10748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0000000-0008-0000-00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0845832"/>
              </p:ext>
            </p:extLst>
          </p:nvPr>
        </p:nvGraphicFramePr>
        <p:xfrm>
          <a:off x="7306654" y="2465319"/>
          <a:ext cx="4038600" cy="2847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46333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Graphic spid="11" grpId="0">
        <p:bldAsOne/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94" y="84493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Main effect: Columns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C3FB12-04BF-4299-24EB-BD5C4316E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748" y="1410056"/>
            <a:ext cx="11499221" cy="511562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How does marital status (married/single) and social network usage (high/low) impacts social anxiety?</a:t>
            </a:r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E160F43-FD26-853C-D19D-0A801D38C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439282"/>
              </p:ext>
            </p:extLst>
          </p:nvPr>
        </p:nvGraphicFramePr>
        <p:xfrm>
          <a:off x="916298" y="2421987"/>
          <a:ext cx="4086789" cy="3091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2263">
                  <a:extLst>
                    <a:ext uri="{9D8B030D-6E8A-4147-A177-3AD203B41FA5}">
                      <a16:colId xmlns:a16="http://schemas.microsoft.com/office/drawing/2014/main" val="923650125"/>
                    </a:ext>
                  </a:extLst>
                </a:gridCol>
                <a:gridCol w="1362263">
                  <a:extLst>
                    <a:ext uri="{9D8B030D-6E8A-4147-A177-3AD203B41FA5}">
                      <a16:colId xmlns:a16="http://schemas.microsoft.com/office/drawing/2014/main" val="2727210511"/>
                    </a:ext>
                  </a:extLst>
                </a:gridCol>
                <a:gridCol w="1362263">
                  <a:extLst>
                    <a:ext uri="{9D8B030D-6E8A-4147-A177-3AD203B41FA5}">
                      <a16:colId xmlns:a16="http://schemas.microsoft.com/office/drawing/2014/main" val="1052702944"/>
                    </a:ext>
                  </a:extLst>
                </a:gridCol>
              </a:tblGrid>
              <a:tr h="1030587">
                <a:tc>
                  <a:txBody>
                    <a:bodyPr/>
                    <a:lstStyle/>
                    <a:p>
                      <a:pPr algn="ctr" rtl="0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Uses </a:t>
                      </a:r>
                    </a:p>
                    <a:p>
                      <a:pPr algn="ctr" rtl="0"/>
                      <a:r>
                        <a:rPr lang="en-US" b="1" dirty="0"/>
                        <a:t>Facebook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Doesn’t use Facebook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242131"/>
                  </a:ext>
                </a:extLst>
              </a:tr>
              <a:tr h="1030587"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Married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192328"/>
                  </a:ext>
                </a:extLst>
              </a:tr>
              <a:tr h="1030587"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Single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5955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3B58B-1D79-C971-7B05-C7DEB0CFF9C2}"/>
                  </a:ext>
                </a:extLst>
              </p:cNvPr>
              <p:cNvSpPr txBox="1"/>
              <p:nvPr/>
            </p:nvSpPr>
            <p:spPr>
              <a:xfrm>
                <a:off x="2422268" y="5513748"/>
                <a:ext cx="1074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3B58B-1D79-C971-7B05-C7DEB0CF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68" y="5513748"/>
                <a:ext cx="10748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3DE1B0-EAEB-6147-D62E-013BE8096E95}"/>
                  </a:ext>
                </a:extLst>
              </p:cNvPr>
              <p:cNvSpPr txBox="1"/>
              <p:nvPr/>
            </p:nvSpPr>
            <p:spPr>
              <a:xfrm>
                <a:off x="3806686" y="5513748"/>
                <a:ext cx="1074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3DE1B0-EAEB-6147-D62E-013BE8096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686" y="5513748"/>
                <a:ext cx="10748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B5FB9C-EC17-FB66-D5AA-97C722F12D56}"/>
                  </a:ext>
                </a:extLst>
              </p:cNvPr>
              <p:cNvSpPr txBox="1"/>
              <p:nvPr/>
            </p:nvSpPr>
            <p:spPr>
              <a:xfrm>
                <a:off x="5021152" y="3783201"/>
                <a:ext cx="1074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B5FB9C-EC17-FB66-D5AA-97C722F12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152" y="3783201"/>
                <a:ext cx="10748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A1294E-7B5B-4F91-AAF2-FA658A137A66}"/>
                  </a:ext>
                </a:extLst>
              </p:cNvPr>
              <p:cNvSpPr txBox="1"/>
              <p:nvPr/>
            </p:nvSpPr>
            <p:spPr>
              <a:xfrm>
                <a:off x="5021152" y="4775839"/>
                <a:ext cx="1074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A1294E-7B5B-4F91-AAF2-FA658A13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152" y="4775839"/>
                <a:ext cx="10748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0000000-0008-0000-01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813334"/>
              </p:ext>
            </p:extLst>
          </p:nvPr>
        </p:nvGraphicFramePr>
        <p:xfrm>
          <a:off x="7050637" y="2599969"/>
          <a:ext cx="4038600" cy="2847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12219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Graphic spid="12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365125"/>
            <a:ext cx="11211560" cy="1325563"/>
          </a:xfrm>
        </p:spPr>
        <p:txBody>
          <a:bodyPr/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Reminder: Inference errors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267F08A-9308-44AF-A790-6EF9FC0409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534"/>
                  </p:ext>
                </p:extLst>
              </p:nvPr>
            </p:nvGraphicFramePr>
            <p:xfrm>
              <a:off x="2380138" y="1690688"/>
              <a:ext cx="7495381" cy="4652962"/>
            </p:xfrm>
            <a:graphic>
              <a:graphicData uri="http://schemas.openxmlformats.org/drawingml/2006/table">
                <a:tbl>
                  <a:tblPr rtl="1">
                    <a:tableStyleId>{5940675A-B579-460E-94D1-54222C63F5DA}</a:tableStyleId>
                  </a:tblPr>
                  <a:tblGrid>
                    <a:gridCol w="2505305">
                      <a:extLst>
                        <a:ext uri="{9D8B030D-6E8A-4147-A177-3AD203B41FA5}">
                          <a16:colId xmlns:a16="http://schemas.microsoft.com/office/drawing/2014/main" val="2418493807"/>
                        </a:ext>
                      </a:extLst>
                    </a:gridCol>
                    <a:gridCol w="2505305">
                      <a:extLst>
                        <a:ext uri="{9D8B030D-6E8A-4147-A177-3AD203B41FA5}">
                          <a16:colId xmlns:a16="http://schemas.microsoft.com/office/drawing/2014/main" val="2141619460"/>
                        </a:ext>
                      </a:extLst>
                    </a:gridCol>
                    <a:gridCol w="1775369">
                      <a:extLst>
                        <a:ext uri="{9D8B030D-6E8A-4147-A177-3AD203B41FA5}">
                          <a16:colId xmlns:a16="http://schemas.microsoft.com/office/drawing/2014/main" val="1588376305"/>
                        </a:ext>
                      </a:extLst>
                    </a:gridCol>
                    <a:gridCol w="709402">
                      <a:extLst>
                        <a:ext uri="{9D8B030D-6E8A-4147-A177-3AD203B41FA5}">
                          <a16:colId xmlns:a16="http://schemas.microsoft.com/office/drawing/2014/main" val="1324865303"/>
                        </a:ext>
                      </a:extLst>
                    </a:gridCol>
                  </a:tblGrid>
                  <a:tr h="562248">
                    <a:tc gridSpan="2"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dirty="0">
                              <a:effectLst/>
                            </a:rPr>
                            <a:t>The state of the world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 rowSpan="2" gridSpan="2"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 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rowSpan="2" hMerge="1"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4528552"/>
                      </a:ext>
                    </a:extLst>
                  </a:tr>
                  <a:tr h="562248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he-IL" sz="2000" i="1" dirty="0">
                              <a:effectLst/>
                            </a:rPr>
                            <a:t> </a:t>
                          </a:r>
                          <a:r>
                            <a:rPr lang="en-US" sz="2000" i="1" dirty="0">
                              <a:effectLst/>
                            </a:rPr>
                            <a:t>H1 correct</a:t>
                          </a:r>
                          <a:endParaRPr lang="en-US" sz="20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he-IL" sz="2000" i="1" dirty="0">
                              <a:effectLst/>
                            </a:rPr>
                            <a:t> </a:t>
                          </a:r>
                          <a:r>
                            <a:rPr lang="en-US" sz="2000" i="1" dirty="0">
                              <a:effectLst/>
                            </a:rPr>
                            <a:t>H0 correct</a:t>
                          </a:r>
                          <a:endParaRPr lang="en-US" sz="20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2" vMerge="1"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6491348"/>
                      </a:ext>
                    </a:extLst>
                  </a:tr>
                  <a:tr h="1764233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dirty="0">
                              <a:effectLst/>
                            </a:rPr>
                            <a:t>Statistical Power</a:t>
                          </a:r>
                          <a:r>
                            <a:rPr lang="en-US" sz="2000" b="1" dirty="0">
                              <a:effectLst/>
                              <a:latin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</a:p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0" dirty="0">
                              <a:effectLst/>
                              <a:latin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sz="2000" b="0" dirty="0">
                              <a:effectLst/>
                            </a:rPr>
                            <a:t>)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dirty="0">
                              <a:effectLst/>
                            </a:rPr>
                            <a:t>Type I error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000" b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False-positive, false alarm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i="1" dirty="0">
                              <a:effectLst/>
                            </a:rPr>
                            <a:t>Reject H0</a:t>
                          </a:r>
                          <a:r>
                            <a:rPr lang="he-IL" sz="2000" i="1" dirty="0">
                              <a:effectLst/>
                            </a:rPr>
                            <a:t> </a:t>
                          </a:r>
                          <a:endParaRPr lang="en-US" sz="20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dirty="0">
                              <a:effectLst/>
                            </a:rPr>
                            <a:t>The Researcher’s decision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vert="vert270" anchor="ctr"/>
                    </a:tc>
                    <a:extLst>
                      <a:ext uri="{0D108BD9-81ED-4DB2-BD59-A6C34878D82A}">
                        <a16:rowId xmlns:a16="http://schemas.microsoft.com/office/drawing/2014/main" val="3978562850"/>
                      </a:ext>
                    </a:extLst>
                  </a:tr>
                  <a:tr h="1764233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dirty="0">
                              <a:effectLst/>
                            </a:rPr>
                            <a:t>Type II error</a:t>
                          </a:r>
                          <a:r>
                            <a:rPr lang="en-US" sz="2000" b="1" baseline="0" dirty="0">
                              <a:effectLst/>
                              <a:latin typeface="Calibri" panose="020F0502020204030204" pitchFamily="34" charset="0"/>
                              <a:cs typeface="Arial" panose="020B0604020202020204" pitchFamily="34" charset="0"/>
                            </a:rPr>
                            <a:t> </a:t>
                          </a:r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cs typeface="Arial" panose="020B060402020202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l-G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  <a:latin typeface="Calibri" panose="020F050202020403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False-negative, miss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dirty="0">
                              <a:effectLst/>
                            </a:rPr>
                            <a:t>Confidence Level</a:t>
                          </a:r>
                        </a:p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000" b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i="1" dirty="0">
                              <a:effectLst/>
                            </a:rPr>
                            <a:t>Do not reject H0</a:t>
                          </a:r>
                          <a:endParaRPr lang="en-US" sz="20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8289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267F08A-9308-44AF-A790-6EF9FC0409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98534"/>
                  </p:ext>
                </p:extLst>
              </p:nvPr>
            </p:nvGraphicFramePr>
            <p:xfrm>
              <a:off x="2380138" y="1690688"/>
              <a:ext cx="7495381" cy="4652962"/>
            </p:xfrm>
            <a:graphic>
              <a:graphicData uri="http://schemas.openxmlformats.org/drawingml/2006/table">
                <a:tbl>
                  <a:tblPr rtl="1">
                    <a:tableStyleId>{5940675A-B579-460E-94D1-54222C63F5DA}</a:tableStyleId>
                  </a:tblPr>
                  <a:tblGrid>
                    <a:gridCol w="2505305">
                      <a:extLst>
                        <a:ext uri="{9D8B030D-6E8A-4147-A177-3AD203B41FA5}">
                          <a16:colId xmlns:a16="http://schemas.microsoft.com/office/drawing/2014/main" val="2418493807"/>
                        </a:ext>
                      </a:extLst>
                    </a:gridCol>
                    <a:gridCol w="2505305">
                      <a:extLst>
                        <a:ext uri="{9D8B030D-6E8A-4147-A177-3AD203B41FA5}">
                          <a16:colId xmlns:a16="http://schemas.microsoft.com/office/drawing/2014/main" val="2141619460"/>
                        </a:ext>
                      </a:extLst>
                    </a:gridCol>
                    <a:gridCol w="1775369">
                      <a:extLst>
                        <a:ext uri="{9D8B030D-6E8A-4147-A177-3AD203B41FA5}">
                          <a16:colId xmlns:a16="http://schemas.microsoft.com/office/drawing/2014/main" val="1588376305"/>
                        </a:ext>
                      </a:extLst>
                    </a:gridCol>
                    <a:gridCol w="709402">
                      <a:extLst>
                        <a:ext uri="{9D8B030D-6E8A-4147-A177-3AD203B41FA5}">
                          <a16:colId xmlns:a16="http://schemas.microsoft.com/office/drawing/2014/main" val="1324865303"/>
                        </a:ext>
                      </a:extLst>
                    </a:gridCol>
                  </a:tblGrid>
                  <a:tr h="562248">
                    <a:tc gridSpan="2"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dirty="0">
                              <a:effectLst/>
                            </a:rPr>
                            <a:t>The state of the world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 rowSpan="2" gridSpan="2"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dirty="0">
                              <a:effectLst/>
                            </a:rPr>
                            <a:t> 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rowSpan="2" hMerge="1"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4528552"/>
                      </a:ext>
                    </a:extLst>
                  </a:tr>
                  <a:tr h="562248"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he-IL" sz="2000" i="1" dirty="0">
                              <a:effectLst/>
                            </a:rPr>
                            <a:t> </a:t>
                          </a:r>
                          <a:r>
                            <a:rPr lang="en-US" sz="2000" i="1" dirty="0">
                              <a:effectLst/>
                            </a:rPr>
                            <a:t>H1 correct</a:t>
                          </a:r>
                          <a:endParaRPr lang="en-US" sz="20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he-IL" sz="2000" i="1" dirty="0">
                              <a:effectLst/>
                            </a:rPr>
                            <a:t> </a:t>
                          </a:r>
                          <a:r>
                            <a:rPr lang="en-US" sz="2000" i="1" dirty="0">
                              <a:effectLst/>
                            </a:rPr>
                            <a:t>H0 correct</a:t>
                          </a:r>
                          <a:endParaRPr lang="en-US" sz="20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gridSpan="2" vMerge="1"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6491348"/>
                      </a:ext>
                    </a:extLst>
                  </a:tr>
                  <a:tr h="1764233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43" t="-64360" r="-200000" b="-101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243" t="-64360" r="-100000" b="-1010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i="1" dirty="0">
                              <a:effectLst/>
                            </a:rPr>
                            <a:t>Reject H0</a:t>
                          </a:r>
                          <a:r>
                            <a:rPr lang="he-IL" sz="2000" i="1" dirty="0">
                              <a:effectLst/>
                            </a:rPr>
                            <a:t> </a:t>
                          </a:r>
                          <a:endParaRPr lang="en-US" sz="20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rowSpan="2"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b="1" dirty="0">
                              <a:effectLst/>
                            </a:rPr>
                            <a:t>The Researcher’s decision</a:t>
                          </a:r>
                          <a:endParaRPr lang="en-US" sz="20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vert="vert270" anchor="ctr"/>
                    </a:tc>
                    <a:extLst>
                      <a:ext uri="{0D108BD9-81ED-4DB2-BD59-A6C34878D82A}">
                        <a16:rowId xmlns:a16="http://schemas.microsoft.com/office/drawing/2014/main" val="3978562850"/>
                      </a:ext>
                    </a:extLst>
                  </a:tr>
                  <a:tr h="1764233"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43" t="-163793" r="-200000" b="-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he-IL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00243" t="-163793" r="-100000" b="-6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2000" i="1" dirty="0">
                              <a:effectLst/>
                            </a:rPr>
                            <a:t>Do not reject H0</a:t>
                          </a:r>
                          <a:endParaRPr lang="en-US" sz="20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pPr rtl="1"/>
                          <a:endParaRPr lang="he-I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8289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17706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94" y="84493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Main effects: Rows + Columns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C3FB12-04BF-4299-24EB-BD5C4316E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748" y="1410056"/>
            <a:ext cx="11499221" cy="511562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How does marital status (married/single) and social network usage (high/low) impacts social anxiety?</a:t>
            </a:r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E160F43-FD26-853C-D19D-0A801D38C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118125"/>
              </p:ext>
            </p:extLst>
          </p:nvPr>
        </p:nvGraphicFramePr>
        <p:xfrm>
          <a:off x="916298" y="2421987"/>
          <a:ext cx="4086789" cy="3091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2263">
                  <a:extLst>
                    <a:ext uri="{9D8B030D-6E8A-4147-A177-3AD203B41FA5}">
                      <a16:colId xmlns:a16="http://schemas.microsoft.com/office/drawing/2014/main" val="923650125"/>
                    </a:ext>
                  </a:extLst>
                </a:gridCol>
                <a:gridCol w="1362263">
                  <a:extLst>
                    <a:ext uri="{9D8B030D-6E8A-4147-A177-3AD203B41FA5}">
                      <a16:colId xmlns:a16="http://schemas.microsoft.com/office/drawing/2014/main" val="2727210511"/>
                    </a:ext>
                  </a:extLst>
                </a:gridCol>
                <a:gridCol w="1362263">
                  <a:extLst>
                    <a:ext uri="{9D8B030D-6E8A-4147-A177-3AD203B41FA5}">
                      <a16:colId xmlns:a16="http://schemas.microsoft.com/office/drawing/2014/main" val="1052702944"/>
                    </a:ext>
                  </a:extLst>
                </a:gridCol>
              </a:tblGrid>
              <a:tr h="1030587">
                <a:tc>
                  <a:txBody>
                    <a:bodyPr/>
                    <a:lstStyle/>
                    <a:p>
                      <a:pPr algn="ctr" rtl="0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Uses </a:t>
                      </a:r>
                    </a:p>
                    <a:p>
                      <a:pPr algn="ctr" rtl="0"/>
                      <a:r>
                        <a:rPr lang="en-US" b="1" dirty="0"/>
                        <a:t>Facebook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Doesn’t use Facebook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242131"/>
                  </a:ext>
                </a:extLst>
              </a:tr>
              <a:tr h="1030587"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Married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192328"/>
                  </a:ext>
                </a:extLst>
              </a:tr>
              <a:tr h="1030587"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Single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5955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3B58B-1D79-C971-7B05-C7DEB0CFF9C2}"/>
                  </a:ext>
                </a:extLst>
              </p:cNvPr>
              <p:cNvSpPr txBox="1"/>
              <p:nvPr/>
            </p:nvSpPr>
            <p:spPr>
              <a:xfrm>
                <a:off x="2422268" y="5513748"/>
                <a:ext cx="1074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3B58B-1D79-C971-7B05-C7DEB0CF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68" y="5513748"/>
                <a:ext cx="10748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3DE1B0-EAEB-6147-D62E-013BE8096E95}"/>
                  </a:ext>
                </a:extLst>
              </p:cNvPr>
              <p:cNvSpPr txBox="1"/>
              <p:nvPr/>
            </p:nvSpPr>
            <p:spPr>
              <a:xfrm>
                <a:off x="3806686" y="5513748"/>
                <a:ext cx="1074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3DE1B0-EAEB-6147-D62E-013BE8096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686" y="5513748"/>
                <a:ext cx="10748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B5FB9C-EC17-FB66-D5AA-97C722F12D56}"/>
                  </a:ext>
                </a:extLst>
              </p:cNvPr>
              <p:cNvSpPr txBox="1"/>
              <p:nvPr/>
            </p:nvSpPr>
            <p:spPr>
              <a:xfrm>
                <a:off x="5021152" y="3783201"/>
                <a:ext cx="1074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B5FB9C-EC17-FB66-D5AA-97C722F12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152" y="3783201"/>
                <a:ext cx="10748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A1294E-7B5B-4F91-AAF2-FA658A137A66}"/>
                  </a:ext>
                </a:extLst>
              </p:cNvPr>
              <p:cNvSpPr txBox="1"/>
              <p:nvPr/>
            </p:nvSpPr>
            <p:spPr>
              <a:xfrm>
                <a:off x="5021152" y="4775839"/>
                <a:ext cx="1074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A1294E-7B5B-4F91-AAF2-FA658A13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152" y="4775839"/>
                <a:ext cx="10748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0000000-0008-0000-02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2990757"/>
              </p:ext>
            </p:extLst>
          </p:nvPr>
        </p:nvGraphicFramePr>
        <p:xfrm>
          <a:off x="7074732" y="2665773"/>
          <a:ext cx="4038600" cy="2847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84682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Graphic spid="11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94" y="84493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A third possible effect: An interaction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C3FB12-04BF-4299-24EB-BD5C4316E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748" y="1410056"/>
            <a:ext cx="11499221" cy="511562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How does marital status (married/single) and social network usage (high/low) impacts social anxiety?</a:t>
            </a:r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E160F43-FD26-853C-D19D-0A801D38C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060426"/>
              </p:ext>
            </p:extLst>
          </p:nvPr>
        </p:nvGraphicFramePr>
        <p:xfrm>
          <a:off x="916298" y="2421987"/>
          <a:ext cx="4086789" cy="3091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2263">
                  <a:extLst>
                    <a:ext uri="{9D8B030D-6E8A-4147-A177-3AD203B41FA5}">
                      <a16:colId xmlns:a16="http://schemas.microsoft.com/office/drawing/2014/main" val="923650125"/>
                    </a:ext>
                  </a:extLst>
                </a:gridCol>
                <a:gridCol w="1362263">
                  <a:extLst>
                    <a:ext uri="{9D8B030D-6E8A-4147-A177-3AD203B41FA5}">
                      <a16:colId xmlns:a16="http://schemas.microsoft.com/office/drawing/2014/main" val="2727210511"/>
                    </a:ext>
                  </a:extLst>
                </a:gridCol>
                <a:gridCol w="1362263">
                  <a:extLst>
                    <a:ext uri="{9D8B030D-6E8A-4147-A177-3AD203B41FA5}">
                      <a16:colId xmlns:a16="http://schemas.microsoft.com/office/drawing/2014/main" val="1052702944"/>
                    </a:ext>
                  </a:extLst>
                </a:gridCol>
              </a:tblGrid>
              <a:tr h="1030587">
                <a:tc>
                  <a:txBody>
                    <a:bodyPr/>
                    <a:lstStyle/>
                    <a:p>
                      <a:pPr algn="ctr" rtl="0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Uses </a:t>
                      </a:r>
                    </a:p>
                    <a:p>
                      <a:pPr algn="ctr" rtl="0"/>
                      <a:r>
                        <a:rPr lang="en-US" b="1" dirty="0"/>
                        <a:t>Facebook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Doesn’t use Facebook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242131"/>
                  </a:ext>
                </a:extLst>
              </a:tr>
              <a:tr h="1030587"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Married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192328"/>
                  </a:ext>
                </a:extLst>
              </a:tr>
              <a:tr h="1030587"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Single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5955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3B58B-1D79-C971-7B05-C7DEB0CFF9C2}"/>
                  </a:ext>
                </a:extLst>
              </p:cNvPr>
              <p:cNvSpPr txBox="1"/>
              <p:nvPr/>
            </p:nvSpPr>
            <p:spPr>
              <a:xfrm>
                <a:off x="2422268" y="5513748"/>
                <a:ext cx="1074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3B58B-1D79-C971-7B05-C7DEB0CF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68" y="5513748"/>
                <a:ext cx="10748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3DE1B0-EAEB-6147-D62E-013BE8096E95}"/>
                  </a:ext>
                </a:extLst>
              </p:cNvPr>
              <p:cNvSpPr txBox="1"/>
              <p:nvPr/>
            </p:nvSpPr>
            <p:spPr>
              <a:xfrm>
                <a:off x="3806686" y="5513748"/>
                <a:ext cx="1074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3DE1B0-EAEB-6147-D62E-013BE8096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686" y="5513748"/>
                <a:ext cx="10748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B5FB9C-EC17-FB66-D5AA-97C722F12D56}"/>
                  </a:ext>
                </a:extLst>
              </p:cNvPr>
              <p:cNvSpPr txBox="1"/>
              <p:nvPr/>
            </p:nvSpPr>
            <p:spPr>
              <a:xfrm>
                <a:off x="5021152" y="3783201"/>
                <a:ext cx="1074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B5FB9C-EC17-FB66-D5AA-97C722F12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152" y="3783201"/>
                <a:ext cx="10748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A1294E-7B5B-4F91-AAF2-FA658A137A66}"/>
                  </a:ext>
                </a:extLst>
              </p:cNvPr>
              <p:cNvSpPr txBox="1"/>
              <p:nvPr/>
            </p:nvSpPr>
            <p:spPr>
              <a:xfrm>
                <a:off x="5021152" y="4775839"/>
                <a:ext cx="1074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A1294E-7B5B-4F91-AAF2-FA658A13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152" y="4775839"/>
                <a:ext cx="10748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5391909"/>
              </p:ext>
            </p:extLst>
          </p:nvPr>
        </p:nvGraphicFramePr>
        <p:xfrm>
          <a:off x="7198607" y="2665773"/>
          <a:ext cx="4038600" cy="2847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5734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Graphic spid="12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94" y="84493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A combination of multiple effects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C3FB12-04BF-4299-24EB-BD5C4316E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748" y="1410056"/>
            <a:ext cx="11499221" cy="5115623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How does marital status (married/single) and social network usage (high/low) impacts social anxiety?</a:t>
            </a:r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E160F43-FD26-853C-D19D-0A801D38C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999664"/>
              </p:ext>
            </p:extLst>
          </p:nvPr>
        </p:nvGraphicFramePr>
        <p:xfrm>
          <a:off x="916298" y="2421987"/>
          <a:ext cx="4086789" cy="3091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2263">
                  <a:extLst>
                    <a:ext uri="{9D8B030D-6E8A-4147-A177-3AD203B41FA5}">
                      <a16:colId xmlns:a16="http://schemas.microsoft.com/office/drawing/2014/main" val="923650125"/>
                    </a:ext>
                  </a:extLst>
                </a:gridCol>
                <a:gridCol w="1362263">
                  <a:extLst>
                    <a:ext uri="{9D8B030D-6E8A-4147-A177-3AD203B41FA5}">
                      <a16:colId xmlns:a16="http://schemas.microsoft.com/office/drawing/2014/main" val="2727210511"/>
                    </a:ext>
                  </a:extLst>
                </a:gridCol>
                <a:gridCol w="1362263">
                  <a:extLst>
                    <a:ext uri="{9D8B030D-6E8A-4147-A177-3AD203B41FA5}">
                      <a16:colId xmlns:a16="http://schemas.microsoft.com/office/drawing/2014/main" val="1052702944"/>
                    </a:ext>
                  </a:extLst>
                </a:gridCol>
              </a:tblGrid>
              <a:tr h="1030587">
                <a:tc>
                  <a:txBody>
                    <a:bodyPr/>
                    <a:lstStyle/>
                    <a:p>
                      <a:pPr algn="ctr" rtl="0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Uses </a:t>
                      </a:r>
                    </a:p>
                    <a:p>
                      <a:pPr algn="ctr" rtl="0"/>
                      <a:r>
                        <a:rPr lang="en-US" b="1" dirty="0"/>
                        <a:t>Facebook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Doesn’t use Facebook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242131"/>
                  </a:ext>
                </a:extLst>
              </a:tr>
              <a:tr h="1030587"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Married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9192328"/>
                  </a:ext>
                </a:extLst>
              </a:tr>
              <a:tr h="1030587">
                <a:tc>
                  <a:txBody>
                    <a:bodyPr/>
                    <a:lstStyle/>
                    <a:p>
                      <a:pPr algn="ctr" rtl="0"/>
                      <a:r>
                        <a:rPr lang="en-US" b="1" dirty="0"/>
                        <a:t>Single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59552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3B58B-1D79-C971-7B05-C7DEB0CFF9C2}"/>
                  </a:ext>
                </a:extLst>
              </p:cNvPr>
              <p:cNvSpPr txBox="1"/>
              <p:nvPr/>
            </p:nvSpPr>
            <p:spPr>
              <a:xfrm>
                <a:off x="2422268" y="5513748"/>
                <a:ext cx="1074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83B58B-1D79-C971-7B05-C7DEB0CF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268" y="5513748"/>
                <a:ext cx="107484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3DE1B0-EAEB-6147-D62E-013BE8096E95}"/>
                  </a:ext>
                </a:extLst>
              </p:cNvPr>
              <p:cNvSpPr txBox="1"/>
              <p:nvPr/>
            </p:nvSpPr>
            <p:spPr>
              <a:xfrm>
                <a:off x="3806686" y="5513748"/>
                <a:ext cx="1074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73DE1B0-EAEB-6147-D62E-013BE8096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6686" y="5513748"/>
                <a:ext cx="10748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B5FB9C-EC17-FB66-D5AA-97C722F12D56}"/>
                  </a:ext>
                </a:extLst>
              </p:cNvPr>
              <p:cNvSpPr txBox="1"/>
              <p:nvPr/>
            </p:nvSpPr>
            <p:spPr>
              <a:xfrm>
                <a:off x="5021152" y="3783201"/>
                <a:ext cx="1074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B5FB9C-EC17-FB66-D5AA-97C722F12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152" y="3783201"/>
                <a:ext cx="107484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A1294E-7B5B-4F91-AAF2-FA658A137A66}"/>
                  </a:ext>
                </a:extLst>
              </p:cNvPr>
              <p:cNvSpPr txBox="1"/>
              <p:nvPr/>
            </p:nvSpPr>
            <p:spPr>
              <a:xfrm>
                <a:off x="5021152" y="4775839"/>
                <a:ext cx="1074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2A1294E-7B5B-4F91-AAF2-FA658A137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152" y="4775839"/>
                <a:ext cx="107484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0000000-0008-0000-04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274345"/>
              </p:ext>
            </p:extLst>
          </p:nvPr>
        </p:nvGraphicFramePr>
        <p:xfrm>
          <a:off x="7088237" y="2561574"/>
          <a:ext cx="4038600" cy="2847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427720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Graphic spid="11" grpId="0">
        <p:bldAsOne/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365125"/>
            <a:ext cx="11211560" cy="1325563"/>
          </a:xfrm>
        </p:spPr>
        <p:txBody>
          <a:bodyPr/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How to test for these effects statistically?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C3FB12-04BF-4299-24EB-BD5C4316E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389" y="1826997"/>
            <a:ext cx="11643361" cy="4698682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In two-way ANOVA, we essentially run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three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 NHST tests: For the effect of the rows, columns, and their interaction.</a:t>
            </a: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To test each effect, we use the same logic as in a one-way ANOVA: Look at a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ratio between two variance statistics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,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which under the relevant H0 estimate the same parameter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: The population variance.</a:t>
            </a: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The math is similar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, too: 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Look at the deviation of each observation from the grand mean, and split it into components.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Then, dissect SST into parallel components, which represent different sources of variance: The effects of the Rows, Columns, Interaction, and Error. </a:t>
            </a:r>
          </a:p>
        </p:txBody>
      </p:sp>
    </p:spTree>
    <p:extLst>
      <p:ext uri="{BB962C8B-B14F-4D97-AF65-F5344CB8AC3E}">
        <p14:creationId xmlns:p14="http://schemas.microsoft.com/office/powerpoint/2010/main" val="314941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80962"/>
            <a:ext cx="11211560" cy="1325563"/>
          </a:xfrm>
        </p:spPr>
        <p:txBody>
          <a:bodyPr/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Some notations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7">
                <a:extLst>
                  <a:ext uri="{FF2B5EF4-FFF2-40B4-BE49-F238E27FC236}">
                    <a16:creationId xmlns:a16="http://schemas.microsoft.com/office/drawing/2014/main" id="{7E62EDAB-38CB-7201-BBFE-7075AEB3E3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7511960"/>
                  </p:ext>
                </p:extLst>
              </p:nvPr>
            </p:nvGraphicFramePr>
            <p:xfrm>
              <a:off x="1331244" y="1488787"/>
              <a:ext cx="4129518" cy="4957071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88253">
                      <a:extLst>
                        <a:ext uri="{9D8B030D-6E8A-4147-A177-3AD203B41FA5}">
                          <a16:colId xmlns:a16="http://schemas.microsoft.com/office/drawing/2014/main" val="1212618941"/>
                        </a:ext>
                      </a:extLst>
                    </a:gridCol>
                    <a:gridCol w="688253">
                      <a:extLst>
                        <a:ext uri="{9D8B030D-6E8A-4147-A177-3AD203B41FA5}">
                          <a16:colId xmlns:a16="http://schemas.microsoft.com/office/drawing/2014/main" val="554423014"/>
                        </a:ext>
                      </a:extLst>
                    </a:gridCol>
                    <a:gridCol w="688253">
                      <a:extLst>
                        <a:ext uri="{9D8B030D-6E8A-4147-A177-3AD203B41FA5}">
                          <a16:colId xmlns:a16="http://schemas.microsoft.com/office/drawing/2014/main" val="2399910853"/>
                        </a:ext>
                      </a:extLst>
                    </a:gridCol>
                    <a:gridCol w="688253">
                      <a:extLst>
                        <a:ext uri="{9D8B030D-6E8A-4147-A177-3AD203B41FA5}">
                          <a16:colId xmlns:a16="http://schemas.microsoft.com/office/drawing/2014/main" val="3423287823"/>
                        </a:ext>
                      </a:extLst>
                    </a:gridCol>
                    <a:gridCol w="688253">
                      <a:extLst>
                        <a:ext uri="{9D8B030D-6E8A-4147-A177-3AD203B41FA5}">
                          <a16:colId xmlns:a16="http://schemas.microsoft.com/office/drawing/2014/main" val="120508381"/>
                        </a:ext>
                      </a:extLst>
                    </a:gridCol>
                    <a:gridCol w="688253">
                      <a:extLst>
                        <a:ext uri="{9D8B030D-6E8A-4147-A177-3AD203B41FA5}">
                          <a16:colId xmlns:a16="http://schemas.microsoft.com/office/drawing/2014/main" val="3692564918"/>
                        </a:ext>
                      </a:extLst>
                    </a:gridCol>
                  </a:tblGrid>
                  <a:tr h="803002">
                    <a:tc>
                      <a:txBody>
                        <a:bodyPr/>
                        <a:lstStyle/>
                        <a:p>
                          <a:pPr algn="l" rtl="0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K…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2626619"/>
                      </a:ext>
                    </a:extLst>
                  </a:tr>
                  <a:tr h="803002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US" sz="12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sz="1200" i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…</a:t>
                          </a:r>
                          <a:br>
                            <a:rPr lang="en-US" sz="120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US" sz="12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sz="1200" i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…</a:t>
                          </a:r>
                          <a:br>
                            <a:rPr lang="en-US" sz="12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US" sz="12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sz="1200" i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…</a:t>
                          </a:r>
                          <a:br>
                            <a:rPr lang="en-US" sz="12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6935436"/>
                      </a:ext>
                    </a:extLst>
                  </a:tr>
                  <a:tr h="803002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US" sz="12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sz="12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..</a:t>
                          </a:r>
                          <a:r>
                            <a:rPr lang="en-US" sz="1200" i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.</a:t>
                          </a:r>
                          <a:br>
                            <a:rPr lang="en-US" sz="120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1851701"/>
                      </a:ext>
                    </a:extLst>
                  </a:tr>
                  <a:tr h="803002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0573803"/>
                      </a:ext>
                    </a:extLst>
                  </a:tr>
                  <a:tr h="803002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J…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𝐽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𝐽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US" sz="12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sz="1200" i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…</a:t>
                          </a:r>
                          <a:br>
                            <a:rPr lang="en-US" sz="12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𝐽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𝐽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𝐽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US" sz="12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en-US" sz="1200" i="1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…</a:t>
                          </a:r>
                        </a:p>
                        <a:p>
                          <a:pPr algn="l" rtl="0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𝐽</m:t>
                                    </m:r>
                                    <m:r>
                                      <a:rPr lang="en-US" sz="12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sz="12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br>
                            <a:rPr lang="en-US" sz="12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10832854"/>
                      </a:ext>
                    </a:extLst>
                  </a:tr>
                  <a:tr h="803002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57961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7">
                <a:extLst>
                  <a:ext uri="{FF2B5EF4-FFF2-40B4-BE49-F238E27FC236}">
                    <a16:creationId xmlns:a16="http://schemas.microsoft.com/office/drawing/2014/main" id="{7E62EDAB-38CB-7201-BBFE-7075AEB3E3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77511960"/>
                  </p:ext>
                </p:extLst>
              </p:nvPr>
            </p:nvGraphicFramePr>
            <p:xfrm>
              <a:off x="1331244" y="1488787"/>
              <a:ext cx="4129518" cy="49651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88253">
                      <a:extLst>
                        <a:ext uri="{9D8B030D-6E8A-4147-A177-3AD203B41FA5}">
                          <a16:colId xmlns:a16="http://schemas.microsoft.com/office/drawing/2014/main" val="1212618941"/>
                        </a:ext>
                      </a:extLst>
                    </a:gridCol>
                    <a:gridCol w="688253">
                      <a:extLst>
                        <a:ext uri="{9D8B030D-6E8A-4147-A177-3AD203B41FA5}">
                          <a16:colId xmlns:a16="http://schemas.microsoft.com/office/drawing/2014/main" val="554423014"/>
                        </a:ext>
                      </a:extLst>
                    </a:gridCol>
                    <a:gridCol w="688253">
                      <a:extLst>
                        <a:ext uri="{9D8B030D-6E8A-4147-A177-3AD203B41FA5}">
                          <a16:colId xmlns:a16="http://schemas.microsoft.com/office/drawing/2014/main" val="2399910853"/>
                        </a:ext>
                      </a:extLst>
                    </a:gridCol>
                    <a:gridCol w="688253">
                      <a:extLst>
                        <a:ext uri="{9D8B030D-6E8A-4147-A177-3AD203B41FA5}">
                          <a16:colId xmlns:a16="http://schemas.microsoft.com/office/drawing/2014/main" val="3423287823"/>
                        </a:ext>
                      </a:extLst>
                    </a:gridCol>
                    <a:gridCol w="688253">
                      <a:extLst>
                        <a:ext uri="{9D8B030D-6E8A-4147-A177-3AD203B41FA5}">
                          <a16:colId xmlns:a16="http://schemas.microsoft.com/office/drawing/2014/main" val="120508381"/>
                        </a:ext>
                      </a:extLst>
                    </a:gridCol>
                    <a:gridCol w="688253">
                      <a:extLst>
                        <a:ext uri="{9D8B030D-6E8A-4147-A177-3AD203B41FA5}">
                          <a16:colId xmlns:a16="http://schemas.microsoft.com/office/drawing/2014/main" val="3692564918"/>
                        </a:ext>
                      </a:extLst>
                    </a:gridCol>
                  </a:tblGrid>
                  <a:tr h="803002">
                    <a:tc>
                      <a:txBody>
                        <a:bodyPr/>
                        <a:lstStyle/>
                        <a:p>
                          <a:pPr algn="l" rtl="0"/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K…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C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22626619"/>
                      </a:ext>
                    </a:extLst>
                  </a:tr>
                  <a:tr h="847344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885" t="-95683" r="-401770" b="-392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00885" t="-95683" r="-301770" b="-392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885" t="-95683" r="-101770" b="-392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6935436"/>
                      </a:ext>
                    </a:extLst>
                  </a:tr>
                  <a:tr h="847344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885" t="-195683" r="-401770" b="-292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71851701"/>
                      </a:ext>
                    </a:extLst>
                  </a:tr>
                  <a:tr h="803002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40573803"/>
                      </a:ext>
                    </a:extLst>
                  </a:tr>
                  <a:tr h="861505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J…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885" t="-385106" r="-401770" b="-95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0885" t="-385106" r="-101770" b="-95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10832854"/>
                      </a:ext>
                    </a:extLst>
                  </a:tr>
                  <a:tr h="803002">
                    <a:tc>
                      <a:txBody>
                        <a:bodyPr/>
                        <a:lstStyle/>
                        <a:p>
                          <a:pPr algn="l" rtl="0"/>
                          <a:r>
                            <a:rPr lang="en-US" dirty="0"/>
                            <a:t>R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 rtl="0"/>
                          <a:endParaRPr lang="en-US" sz="12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5579613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C18D45-F332-BCFE-82DA-7D73047A8FBB}"/>
                  </a:ext>
                </a:extLst>
              </p:cNvPr>
              <p:cNvSpPr txBox="1"/>
              <p:nvPr/>
            </p:nvSpPr>
            <p:spPr>
              <a:xfrm>
                <a:off x="7236327" y="1406525"/>
                <a:ext cx="4362206" cy="4868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/>
                <a:r>
                  <a:rPr lang="en-US" dirty="0"/>
                  <a:t>Every observation marked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algn="l" rtl="0"/>
                <a:r>
                  <a:rPr lang="en-US" dirty="0" err="1"/>
                  <a:t>i</a:t>
                </a:r>
                <a:r>
                  <a:rPr lang="en-US" dirty="0"/>
                  <a:t> – index of observation within group (“cell”)</a:t>
                </a:r>
              </a:p>
              <a:p>
                <a:pPr algn="l" rtl="0"/>
                <a:r>
                  <a:rPr lang="en-US" dirty="0"/>
                  <a:t>j – index of row number</a:t>
                </a:r>
              </a:p>
              <a:p>
                <a:pPr algn="l" rtl="0"/>
                <a:r>
                  <a:rPr lang="en-US" dirty="0"/>
                  <a:t>k – index of column number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- mean of cell </a:t>
                </a:r>
                <a:r>
                  <a:rPr lang="en-US" dirty="0" err="1"/>
                  <a:t>j,k</a:t>
                </a:r>
                <a:endParaRPr lang="en-US" dirty="0"/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</m:oMath>
                </a14:m>
                <a:r>
                  <a:rPr lang="en-US" dirty="0"/>
                  <a:t> - mean of row j</a:t>
                </a:r>
              </a:p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- mean of column k</a:t>
                </a:r>
              </a:p>
              <a:p>
                <a:pPr algn="l" rtl="0"/>
                <a:endParaRPr lang="en-US" dirty="0"/>
              </a:p>
              <a:p>
                <a:pPr algn="l" rtl="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- number of rows</a:t>
                </a:r>
              </a:p>
              <a:p>
                <a:pPr algn="l" rtl="0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- number of columns</a:t>
                </a:r>
              </a:p>
              <a:p>
                <a:pPr algn="l" rtl="0"/>
                <a:endParaRPr lang="en-US" i="1" dirty="0">
                  <a:latin typeface="Cambria Math" panose="02040503050406030204" pitchFamily="18" charset="0"/>
                </a:endParaRPr>
              </a:p>
              <a:p>
                <a:pPr algn="l" rtl="0"/>
                <a:r>
                  <a:rPr lang="en-US" dirty="0"/>
                  <a:t>n - number of observations (subjects) in group (assumed to be equal in all cells).</a:t>
                </a:r>
              </a:p>
              <a:p>
                <a:pPr algn="l" rtl="0"/>
                <a:endParaRPr lang="en-US" i="1" dirty="0">
                  <a:latin typeface="Cambria Math" panose="02040503050406030204" pitchFamily="18" charset="0"/>
                </a:endParaRPr>
              </a:p>
              <a:p>
                <a:pPr algn="l" rtl="0"/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- grand mean</a:t>
                </a:r>
              </a:p>
              <a:p>
                <a:pPr algn="l" rtl="0"/>
                <a:r>
                  <a:rPr lang="en-US" dirty="0"/>
                  <a:t>N – total number of observations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C18D45-F332-BCFE-82DA-7D73047A8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327" y="1406525"/>
                <a:ext cx="4362206" cy="4868256"/>
              </a:xfrm>
              <a:prstGeom prst="rect">
                <a:avLst/>
              </a:prstGeom>
              <a:blipFill>
                <a:blip r:embed="rId5"/>
                <a:stretch>
                  <a:fillRect l="-1117" t="-627" b="-1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7171C3-E6BF-6488-598C-2BE5DD92B783}"/>
                  </a:ext>
                </a:extLst>
              </p:cNvPr>
              <p:cNvSpPr txBox="1"/>
              <p:nvPr/>
            </p:nvSpPr>
            <p:spPr>
              <a:xfrm>
                <a:off x="5230020" y="2498329"/>
                <a:ext cx="10748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7171C3-E6BF-6488-598C-2BE5DD92B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020" y="2498329"/>
                <a:ext cx="107484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864125-BF1A-0619-4524-EB3CFC691B63}"/>
                  </a:ext>
                </a:extLst>
              </p:cNvPr>
              <p:cNvSpPr txBox="1"/>
              <p:nvPr/>
            </p:nvSpPr>
            <p:spPr>
              <a:xfrm>
                <a:off x="5230020" y="3431618"/>
                <a:ext cx="10748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864125-BF1A-0619-4524-EB3CFC691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020" y="3431618"/>
                <a:ext cx="107484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D8FAE5-069D-685A-6F94-9AEA45971681}"/>
                  </a:ext>
                </a:extLst>
              </p:cNvPr>
              <p:cNvSpPr txBox="1"/>
              <p:nvPr/>
            </p:nvSpPr>
            <p:spPr>
              <a:xfrm>
                <a:off x="5287912" y="5937547"/>
                <a:ext cx="10748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D8FAE5-069D-685A-6F94-9AEA45971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912" y="5937547"/>
                <a:ext cx="107484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6AB47D-33A5-9FD9-4611-C241169FD1D5}"/>
                  </a:ext>
                </a:extLst>
              </p:cNvPr>
              <p:cNvSpPr txBox="1"/>
              <p:nvPr/>
            </p:nvSpPr>
            <p:spPr>
              <a:xfrm>
                <a:off x="5287912" y="5073847"/>
                <a:ext cx="1074848" cy="322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6AB47D-33A5-9FD9-4611-C241169FD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912" y="5073847"/>
                <a:ext cx="1074848" cy="322909"/>
              </a:xfrm>
              <a:prstGeom prst="rect">
                <a:avLst/>
              </a:prstGeom>
              <a:blipFill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B17BA0-4A17-5309-B8C3-6337CDDC3591}"/>
                  </a:ext>
                </a:extLst>
              </p:cNvPr>
              <p:cNvSpPr txBox="1"/>
              <p:nvPr/>
            </p:nvSpPr>
            <p:spPr>
              <a:xfrm>
                <a:off x="1758076" y="6453985"/>
                <a:ext cx="10748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8B17BA0-4A17-5309-B8C3-6337CDDC3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076" y="6453985"/>
                <a:ext cx="1074848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DB166A-F256-04FB-51DE-925ED00CD95C}"/>
                  </a:ext>
                </a:extLst>
              </p:cNvPr>
              <p:cNvSpPr txBox="1"/>
              <p:nvPr/>
            </p:nvSpPr>
            <p:spPr>
              <a:xfrm>
                <a:off x="2465958" y="6469261"/>
                <a:ext cx="10748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DDB166A-F256-04FB-51DE-925ED00CD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958" y="6469261"/>
                <a:ext cx="1074848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AA156F7-37A9-ADD3-067B-7E1778E74788}"/>
                  </a:ext>
                </a:extLst>
              </p:cNvPr>
              <p:cNvSpPr txBox="1"/>
              <p:nvPr/>
            </p:nvSpPr>
            <p:spPr>
              <a:xfrm>
                <a:off x="3858917" y="6436050"/>
                <a:ext cx="10748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AA156F7-37A9-ADD3-067B-7E1778E74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917" y="6436050"/>
                <a:ext cx="107484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EF60CEF-85B3-F1DB-B0C5-D60A70675A2B}"/>
                  </a:ext>
                </a:extLst>
              </p:cNvPr>
              <p:cNvSpPr txBox="1"/>
              <p:nvPr/>
            </p:nvSpPr>
            <p:spPr>
              <a:xfrm>
                <a:off x="4566799" y="6451326"/>
                <a:ext cx="10748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EF60CEF-85B3-F1DB-B0C5-D60A70675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799" y="6451326"/>
                <a:ext cx="1074848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23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15" y="190576"/>
            <a:ext cx="11211560" cy="1325563"/>
          </a:xfrm>
        </p:spPr>
        <p:txBody>
          <a:bodyPr/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The value of each observation is… 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6389" y="1826997"/>
                <a:ext cx="5618982" cy="4698682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In population/expected value terms:</a:t>
                </a:r>
              </a:p>
              <a:p>
                <a:pPr algn="l" rtl="0"/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𝑘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ef" panose="00000500000000000000" pitchFamily="2" charset="-79"/>
                        </a:rPr>
                        <m:t>𝜇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r>
                  <a:rPr lang="en-US" sz="2400" dirty="0">
                    <a:ea typeface="Cambria Math" panose="02040503050406030204" pitchFamily="18" charset="0"/>
                    <a:cs typeface="Alef" panose="00000500000000000000" pitchFamily="2" charset="-79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+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ef" panose="00000500000000000000" pitchFamily="2" charset="-79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ef" panose="00000500000000000000" pitchFamily="2" charset="-79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ef" panose="00000500000000000000" pitchFamily="2" charset="-79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ef" panose="00000500000000000000" pitchFamily="2" charset="-79"/>
                              </a:rPr>
                              <m:t>.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𝜇</m:t>
                        </m:r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r>
                  <a:rPr lang="en-US" sz="2400" dirty="0">
                    <a:ea typeface="Cambria Math" panose="02040503050406030204" pitchFamily="18" charset="0"/>
                    <a:cs typeface="Alef" panose="00000500000000000000" pitchFamily="2" charset="-79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ef" panose="00000500000000000000" pitchFamily="2" charset="-79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ef" panose="00000500000000000000" pitchFamily="2" charset="-79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ef" panose="00000500000000000000" pitchFamily="2" charset="-79"/>
                              </a:rPr>
                              <m:t>.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ef" panose="00000500000000000000" pitchFamily="2" charset="-79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𝜇</m:t>
                        </m:r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r>
                  <a:rPr lang="en-US" sz="2400" dirty="0">
                    <a:ea typeface="Cambria Math" panose="02040503050406030204" pitchFamily="18" charset="0"/>
                    <a:cs typeface="Alef" panose="00000500000000000000" pitchFamily="2" charset="-79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ef" panose="00000500000000000000" pitchFamily="2" charset="-79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ef" panose="00000500000000000000" pitchFamily="2" charset="-79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ef" panose="00000500000000000000" pitchFamily="2" charset="-79"/>
                              </a:rPr>
                              <m:t>𝑗𝑘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ef" panose="00000500000000000000" pitchFamily="2" charset="-79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ef" panose="00000500000000000000" pitchFamily="2" charset="-79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ef" panose="00000500000000000000" pitchFamily="2" charset="-79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ef" panose="00000500000000000000" pitchFamily="2" charset="-79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ef" panose="00000500000000000000" pitchFamily="2" charset="-79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lef" panose="00000500000000000000" pitchFamily="2" charset="-79"/>
                              </a:rPr>
                              <m:t>𝑘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𝜇</m:t>
                        </m:r>
                      </m:e>
                    </m:d>
                  </m:oMath>
                </a14:m>
                <a:endParaRPr lang="en-US" sz="2400" dirty="0"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	+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-</a:t>
                </a:r>
                <a:r>
                  <a:rPr lang="en-US" sz="2400" dirty="0">
                    <a:ea typeface="Cambria Math" panose="02040503050406030204" pitchFamily="18" charset="0"/>
                    <a:cs typeface="Alef" panose="00000500000000000000" pitchFamily="2" charset="-79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𝑗𝑘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)</m:t>
                    </m:r>
                  </m:oMath>
                </a14:m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6389" y="1826997"/>
                <a:ext cx="5618982" cy="4698682"/>
              </a:xfrm>
              <a:blipFill>
                <a:blip r:embed="rId3"/>
                <a:stretch>
                  <a:fillRect l="-1735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BF96249-D541-7BBB-C38A-7C2E7C71B4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21324" y="1826997"/>
                <a:ext cx="7524287" cy="3510943"/>
              </a:xfrm>
              <a:prstGeom prst="rect">
                <a:avLst/>
              </a:prstGeom>
            </p:spPr>
            <p:txBody>
              <a:bodyPr vert="horz" lIns="91440" tIns="45720" rIns="91440" bIns="45720" rtlCol="1">
                <a:normAutofit/>
              </a:bodyPr>
              <a:lstStyle>
                <a:lvl1pPr marL="228600" indent="-228600" algn="r" defTabSz="914400" rtl="1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r" defTabSz="914400" rtl="1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l" rtl="0">
                  <a:buNone/>
                </a:pPr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[grand population mean]</a:t>
                </a:r>
              </a:p>
              <a:p>
                <a:pPr marL="0" indent="0" algn="l" rtl="0">
                  <a:buNone/>
                </a:pP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𝜶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𝒋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: </m:t>
                    </m:r>
                  </m:oMath>
                </a14:m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effect in row j]</a:t>
                </a:r>
              </a:p>
              <a:p>
                <a:pPr marL="0" indent="0" algn="l" rtl="0">
                  <a:buNone/>
                </a:pP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𝜷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𝒌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: </m:t>
                    </m:r>
                  </m:oMath>
                </a14:m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effect in column k]</a:t>
                </a:r>
              </a:p>
              <a:p>
                <a:pPr marL="0" indent="0" algn="l" rtl="0">
                  <a:buNone/>
                </a:pP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𝜸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𝒋𝒌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 </m:t>
                    </m:r>
                  </m:oMath>
                </a14:m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effect of </a:t>
                </a:r>
                <a:r>
                  <a:rPr lang="en-US" sz="2400" i="1" dirty="0">
                    <a:latin typeface="Alef" panose="00000500000000000000" pitchFamily="2" charset="-79"/>
                    <a:cs typeface="Alef" panose="00000500000000000000" pitchFamily="2" charset="-79"/>
                  </a:rPr>
                  <a:t>combination of row j and column k]*</a:t>
                </a:r>
              </a:p>
              <a:p>
                <a:pPr marL="0" indent="0" algn="l" rtl="0">
                  <a:buNone/>
                </a:pPr>
                <a:r>
                  <a:rPr lang="en-US" sz="2400" i="1" dirty="0">
                    <a:latin typeface="Alef" panose="00000500000000000000" pitchFamily="2" charset="-79"/>
                    <a:cs typeface="Alef" panose="00000500000000000000" pitchFamily="2" charset="-79"/>
                  </a:rPr>
                  <a:t>[error]</a:t>
                </a:r>
              </a:p>
              <a:p>
                <a:pPr marL="0" indent="0" algn="l" rtl="0">
                  <a:buNone/>
                </a:pPr>
                <a:endParaRPr lang="en-US" sz="2400" i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400" i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400" i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BF96249-D541-7BBB-C38A-7C2E7C71B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324" y="1826997"/>
                <a:ext cx="7524287" cy="3510943"/>
              </a:xfrm>
              <a:prstGeom prst="rect">
                <a:avLst/>
              </a:prstGeom>
              <a:blipFill>
                <a:blip r:embed="rId4"/>
                <a:stretch>
                  <a:fillRect l="-1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9A190E-C585-304E-35B9-47F85E84E159}"/>
                  </a:ext>
                </a:extLst>
              </p:cNvPr>
              <p:cNvSpPr txBox="1"/>
              <p:nvPr/>
            </p:nvSpPr>
            <p:spPr>
              <a:xfrm>
                <a:off x="6096000" y="5959655"/>
                <a:ext cx="6135880" cy="668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l" rtl="0">
                  <a:buNone/>
                </a:pPr>
                <a:r>
                  <a:rPr lang="en-US" sz="1800" dirty="0">
                    <a:latin typeface="Alef" panose="00000500000000000000" pitchFamily="2" charset="-79"/>
                    <a:cs typeface="Alef" panose="00000500000000000000" pitchFamily="2" charset="-79"/>
                  </a:rPr>
                  <a:t>*Also expressed as:</a:t>
                </a:r>
              </a:p>
              <a:p>
                <a:pPr algn="l" rtl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𝛾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𝑗𝑘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ef" panose="00000500000000000000" pitchFamily="2" charset="-79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𝑗𝑘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.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ef" panose="00000500000000000000" pitchFamily="2" charset="-79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ef" panose="00000500000000000000" pitchFamily="2" charset="-79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ef" panose="00000500000000000000" pitchFamily="2" charset="-79"/>
                        </a:rPr>
                        <m:t>𝜇</m:t>
                      </m:r>
                    </m:oMath>
                  </m:oMathPara>
                </a14:m>
                <a:endParaRPr lang="en-US" sz="1800" i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9A190E-C585-304E-35B9-47F85E84E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959655"/>
                <a:ext cx="6135880" cy="668645"/>
              </a:xfrm>
              <a:prstGeom prst="rect">
                <a:avLst/>
              </a:prstGeom>
              <a:blipFill>
                <a:blip r:embed="rId5"/>
                <a:stretch>
                  <a:fillRect l="-794" t="-5505" b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23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365125"/>
            <a:ext cx="11211560" cy="1325563"/>
          </a:xfrm>
        </p:spPr>
        <p:txBody>
          <a:bodyPr/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Two-way ANOVA: The null </a:t>
            </a:r>
            <a:r>
              <a:rPr lang="en-US" sz="4000" dirty="0" err="1">
                <a:latin typeface="Alef" panose="00000500000000000000" pitchFamily="2" charset="-79"/>
                <a:cs typeface="Alef" panose="00000500000000000000" pitchFamily="2" charset="-79"/>
              </a:rPr>
              <a:t>hypothes</a:t>
            </a:r>
            <a:r>
              <a:rPr lang="en-US" sz="4000" b="1" dirty="0" err="1">
                <a:latin typeface="Alef" panose="00000500000000000000" pitchFamily="2" charset="-79"/>
                <a:cs typeface="Alef" panose="00000500000000000000" pitchFamily="2" charset="-79"/>
              </a:rPr>
              <a:t>E</a:t>
            </a:r>
            <a:r>
              <a:rPr lang="en-US" sz="4000" dirty="0" err="1">
                <a:latin typeface="Alef" panose="00000500000000000000" pitchFamily="2" charset="-79"/>
                <a:cs typeface="Alef" panose="00000500000000000000" pitchFamily="2" charset="-79"/>
              </a:rPr>
              <a:t>s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6388" y="1826997"/>
                <a:ext cx="6832079" cy="4698682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400" b="1" dirty="0">
                    <a:effectLst/>
                    <a:latin typeface="Alef" panose="00000500000000000000" pitchFamily="2" charset="-79"/>
                    <a:ea typeface="Calibri" panose="020F0502020204030204" pitchFamily="34" charset="0"/>
                    <a:cs typeface="Alef" panose="00000500000000000000" pitchFamily="2" charset="-79"/>
                  </a:rPr>
                  <a:t>Three independent NHST procedures:</a:t>
                </a:r>
                <a:endParaRPr lang="en-US" sz="2400" b="1" i="1" dirty="0">
                  <a:effectLst/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0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𝐻</m:t>
                      </m:r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0</m:t>
                      </m:r>
                      <m:d>
                        <m:dPr>
                          <m:ctrlPr>
                            <a:rPr lang="en-US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𝑟𝑜𝑤𝑠</m:t>
                          </m:r>
                        </m:e>
                      </m:d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: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𝑅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0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;     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=...=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𝐻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0</m:t>
                      </m:r>
                      <m:d>
                        <m:d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𝑐𝑜𝑙𝑢𝑚𝑛𝑠</m:t>
                          </m:r>
                        </m:e>
                      </m:d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:</m:t>
                      </m:r>
                      <m:nary>
                        <m:naryPr>
                          <m:chr m:val="∑"/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0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;      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=...=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.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𝐻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0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𝑖𝑛𝑡𝑒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𝑟𝑎𝑐𝑡𝑖𝑜𝑛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):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𝑅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𝐶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𝑗𝑘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0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indent="0" algn="l" rtl="0">
                  <a:buNone/>
                </a:pPr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6388" y="1826997"/>
                <a:ext cx="6832079" cy="4698682"/>
              </a:xfrm>
              <a:blipFill>
                <a:blip r:embed="rId3"/>
                <a:stretch>
                  <a:fillRect l="-1427" t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41EB66B3-A72D-5EF2-D785-BC326A4D6304}"/>
              </a:ext>
            </a:extLst>
          </p:cNvPr>
          <p:cNvSpPr/>
          <p:nvPr/>
        </p:nvSpPr>
        <p:spPr>
          <a:xfrm>
            <a:off x="7836493" y="1991170"/>
            <a:ext cx="3691783" cy="343541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dirty="0"/>
              <a:t>What is the probability of finding an effect ‘accidently’ (i.e., when no true effects exist) in at least </a:t>
            </a:r>
            <a:r>
              <a:rPr lang="en-US" i="1" dirty="0"/>
              <a:t>ONE</a:t>
            </a:r>
            <a:r>
              <a:rPr lang="en-US" dirty="0"/>
              <a:t> of the NHST procedures in a two-way ANOVA?</a:t>
            </a:r>
          </a:p>
        </p:txBody>
      </p:sp>
    </p:spTree>
    <p:extLst>
      <p:ext uri="{BB962C8B-B14F-4D97-AF65-F5344CB8AC3E}">
        <p14:creationId xmlns:p14="http://schemas.microsoft.com/office/powerpoint/2010/main" val="417818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365125"/>
            <a:ext cx="11676866" cy="1074569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Finding estimates for the variance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960" y="1585609"/>
                <a:ext cx="11562080" cy="4907266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2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General Linear Model for two-way ANOVA:</a:t>
                </a:r>
              </a:p>
              <a:p>
                <a:pPr marL="0" indent="0" algn="l" rtl="0">
                  <a:buNone/>
                </a:pPr>
                <a:r>
                  <a:rPr lang="en-US" sz="2200" dirty="0">
                    <a:latin typeface="Alef" panose="00000500000000000000" pitchFamily="2" charset="-79"/>
                    <a:cs typeface="Alef" panose="00000500000000000000" pitchFamily="2" charset="-79"/>
                  </a:rPr>
                  <a:t>The value of each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200" dirty="0">
                    <a:latin typeface="Alef" panose="00000500000000000000" pitchFamily="2" charset="-79"/>
                    <a:cs typeface="Alef" panose="00000500000000000000" pitchFamily="2" charset="-79"/>
                  </a:rPr>
                  <a:t> can be expressed as (in sample terms):</a:t>
                </a:r>
              </a:p>
              <a:p>
                <a:pPr marL="0" indent="0" algn="l" rtl="0">
                  <a:buNone/>
                </a:pPr>
                <a:endParaRPr lang="en-US" sz="18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David" panose="020E0502060401010101" pitchFamily="34" charset="-79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𝑗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−</m:t>
                      </m:r>
                      <m:acc>
                        <m:accPr>
                          <m:chr m:val="̄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</m:ctrlPr>
                        </m:acc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𝑥</m:t>
                          </m:r>
                        </m:e>
                      </m:ac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)=(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</m:ctrlPr>
                        </m:sSubPr>
                        <m:e>
                          <m:acc>
                            <m:accPr>
                              <m:chr m:val="̄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cs typeface="David" panose="020E0502060401010101" pitchFamily="34" charset="-79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𝑗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.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−</m:t>
                      </m:r>
                      <m:acc>
                        <m:accPr>
                          <m:chr m:val="̄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</m:ctrlPr>
                        </m:acc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𝑥</m:t>
                          </m:r>
                        </m:e>
                      </m:ac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)+(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</m:ctrlPr>
                        </m:sSubPr>
                        <m:e>
                          <m:acc>
                            <m:accPr>
                              <m:chr m:val="̄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cs typeface="David" panose="020E0502060401010101" pitchFamily="34" charset="-79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.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−</m:t>
                      </m:r>
                      <m:acc>
                        <m:accPr>
                          <m:chr m:val="̄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</m:ctrlPr>
                        </m:acc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𝑥</m:t>
                          </m:r>
                        </m:e>
                      </m:ac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)+(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</m:ctrlPr>
                        </m:sSubPr>
                        <m:e>
                          <m:acc>
                            <m:accPr>
                              <m:chr m:val="̄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cs typeface="David" panose="020E0502060401010101" pitchFamily="34" charset="-79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𝑗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</m:ctrlPr>
                        </m:sSubPr>
                        <m:e>
                          <m:acc>
                            <m:accPr>
                              <m:chr m:val="̄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cs typeface="David" panose="020E0502060401010101" pitchFamily="34" charset="-79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𝑗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.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</m:ctrlPr>
                        </m:sSubPr>
                        <m:e>
                          <m:acc>
                            <m:accPr>
                              <m:chr m:val="̄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cs typeface="David" panose="020E0502060401010101" pitchFamily="34" charset="-79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.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+</m:t>
                      </m:r>
                      <m:acc>
                        <m:accPr>
                          <m:chr m:val="̄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</m:ctrlPr>
                        </m:acc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𝑥</m:t>
                          </m:r>
                        </m:e>
                      </m:acc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)+(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𝑖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𝑗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𝑘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</m:ctrlPr>
                        </m:sSubPr>
                        <m:e>
                          <m:acc>
                            <m:accPr>
                              <m:chr m:val="̄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cs typeface="David" panose="020E0502060401010101" pitchFamily="34" charset="-79"/>
                                </a:rPr>
                              </m:ctrlPr>
                            </m:acc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𝑗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,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𝑘</m:t>
                          </m:r>
                        </m:sub>
                      </m:sSub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)</m:t>
                      </m:r>
                    </m:oMath>
                  </m:oMathPara>
                </a14:m>
                <a:endParaRPr lang="en-US" sz="22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2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r>
                  <a:rPr lang="en-US" sz="2200" dirty="0">
                    <a:latin typeface="Alef" panose="00000500000000000000" pitchFamily="2" charset="-79"/>
                    <a:cs typeface="Alef" panose="00000500000000000000" pitchFamily="2" charset="-79"/>
                  </a:rPr>
                  <a:t>And when computing </a:t>
                </a:r>
                <a:r>
                  <a:rPr lang="en-US" sz="22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summed squared</a:t>
                </a:r>
                <a:r>
                  <a:rPr lang="en-US" sz="2200" dirty="0">
                    <a:latin typeface="Alef" panose="00000500000000000000" pitchFamily="2" charset="-79"/>
                    <a:cs typeface="Alef" panose="00000500000000000000" pitchFamily="2" charset="-79"/>
                  </a:rPr>
                  <a:t> deviations: (trust me, all other terms are zero)</a:t>
                </a:r>
              </a:p>
              <a:p>
                <a:pPr marL="0" indent="0" algn="l" rtl="0">
                  <a:buNone/>
                </a:pPr>
                <a:endParaRPr lang="en-US" sz="1400" i="1" dirty="0">
                  <a:effectLst/>
                  <a:latin typeface="Cambria Math" panose="02040503050406030204" pitchFamily="18" charset="0"/>
                  <a:cs typeface="David" panose="020E0502060401010101" pitchFamily="34" charset="-79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effectLst/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𝑗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=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𝑅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cs typeface="David" panose="020E0502060401010101" pitchFamily="34" charset="-79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𝐾</m:t>
                              </m:r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=</m:t>
                              </m:r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𝐶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=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𝑖</m:t>
                                      </m:r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,</m:t>
                                      </m:r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𝑗</m:t>
                                      </m:r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,</m:t>
                                      </m:r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̄"/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𝑥</m:t>
                                      </m:r>
                                    </m:e>
                                  </m:acc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𝑗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=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𝑅</m:t>
                          </m:r>
                        </m:sup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𝑛𝐶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cs typeface="David" panose="020E0502060401010101" pitchFamily="34" charset="-79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̄"/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𝑗</m:t>
                              </m:r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.</m:t>
                              </m:r>
                            </m:sub>
                          </m:s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−</m:t>
                          </m:r>
                          <m:acc>
                            <m:accPr>
                              <m:chr m:val="̄"/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cs typeface="David" panose="020E0502060401010101" pitchFamily="34" charset="-79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𝑥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cs typeface="David" panose="020E0502060401010101" pitchFamily="34" charset="-79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𝑘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=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𝐶</m:t>
                          </m:r>
                        </m:sup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𝑛𝑅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cs typeface="David" panose="020E0502060401010101" pitchFamily="34" charset="-79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̄"/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.</m:t>
                              </m:r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−</m:t>
                          </m:r>
                          <m:acc>
                            <m:accPr>
                              <m:chr m:val="̄"/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cs typeface="David" panose="020E0502060401010101" pitchFamily="34" charset="-79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𝑥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cs typeface="David" panose="020E0502060401010101" pitchFamily="34" charset="-79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𝑗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=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𝑅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cs typeface="David" panose="020E0502060401010101" pitchFamily="34" charset="-79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𝑘</m:t>
                              </m:r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=</m:t>
                              </m:r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𝑛</m:t>
                              </m:r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̄"/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𝑗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̄"/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𝑗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.</m:t>
                                  </m:r>
                                </m:sub>
                              </m:s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̄"/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.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+</m:t>
                              </m:r>
                              <m:acc>
                                <m:accPr>
                                  <m:chr m:val="̄"/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𝑥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avid" panose="020E0502060401010101" pitchFamily="34" charset="-79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  <a:cs typeface="David" panose="020E0502060401010101" pitchFamily="34" charset="-79"/>
                            </a:rPr>
                          </m:ctrlPr>
                        </m:naryPr>
                        <m:sub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𝑗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=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avid" panose="020E0502060401010101" pitchFamily="34" charset="-79"/>
                            </a:rPr>
                            <m:t>𝑅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cs typeface="David" panose="020E0502060401010101" pitchFamily="34" charset="-79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𝐾</m:t>
                              </m:r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=</m:t>
                              </m:r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avid" panose="020E0502060401010101" pitchFamily="34" charset="-79"/>
                                </a:rPr>
                                <m:t>𝐶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cs typeface="David" panose="020E0502060401010101" pitchFamily="34" charset="-79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=</m:t>
                                  </m:r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𝑖</m:t>
                                      </m:r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,</m:t>
                                      </m:r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𝑗</m:t>
                                      </m:r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,</m:t>
                                      </m:r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David" panose="020E0502060401010101" pitchFamily="34" charset="-79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̄"/>
                                          <m:ctrlPr>
                                            <a:rPr lang="en-US" sz="1400" i="1">
                                              <a:effectLst/>
                                              <a:latin typeface="Cambria Math" panose="02040503050406030204" pitchFamily="18" charset="0"/>
                                              <a:cs typeface="David" panose="020E0502060401010101" pitchFamily="34" charset="-79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David" panose="020E0502060401010101" pitchFamily="34" charset="-79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𝑗</m:t>
                                      </m:r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,</m:t>
                                      </m:r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cs typeface="David" panose="020E0502060401010101" pitchFamily="34" charset="-79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David" panose="020E0502060401010101" pitchFamily="34" charset="-79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22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960" y="1585609"/>
                <a:ext cx="11562080" cy="4907266"/>
              </a:xfrm>
              <a:blipFill>
                <a:blip r:embed="rId3"/>
                <a:stretch>
                  <a:fillRect l="-686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AD3481-C853-947A-CCC6-CE7DBE3B030A}"/>
              </a:ext>
            </a:extLst>
          </p:cNvPr>
          <p:cNvCxnSpPr/>
          <p:nvPr/>
        </p:nvCxnSpPr>
        <p:spPr>
          <a:xfrm>
            <a:off x="4358355" y="3051968"/>
            <a:ext cx="0" cy="30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F5EE5FF-7399-7CB3-1F03-83EC7C047DED}"/>
              </a:ext>
            </a:extLst>
          </p:cNvPr>
          <p:cNvCxnSpPr/>
          <p:nvPr/>
        </p:nvCxnSpPr>
        <p:spPr>
          <a:xfrm>
            <a:off x="5460762" y="3060514"/>
            <a:ext cx="0" cy="30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15CCE3C-9D9F-396C-145C-B27ADEC28A88}"/>
              </a:ext>
            </a:extLst>
          </p:cNvPr>
          <p:cNvCxnSpPr/>
          <p:nvPr/>
        </p:nvCxnSpPr>
        <p:spPr>
          <a:xfrm>
            <a:off x="7238287" y="3051968"/>
            <a:ext cx="0" cy="30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F2CF28-51EF-BE3A-057C-DC07BF10D84B}"/>
              </a:ext>
            </a:extLst>
          </p:cNvPr>
          <p:cNvCxnSpPr/>
          <p:nvPr/>
        </p:nvCxnSpPr>
        <p:spPr>
          <a:xfrm>
            <a:off x="8990175" y="3060514"/>
            <a:ext cx="0" cy="30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213721-3919-893B-1F09-6CE15F047ADF}"/>
                  </a:ext>
                </a:extLst>
              </p:cNvPr>
              <p:cNvSpPr txBox="1"/>
              <p:nvPr/>
            </p:nvSpPr>
            <p:spPr>
              <a:xfrm>
                <a:off x="4166075" y="3393801"/>
                <a:ext cx="38456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1213721-3919-893B-1F09-6CE15F047A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075" y="3393801"/>
                <a:ext cx="384560" cy="391646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8A0E57-67F2-25A4-DD8D-6E6875339820}"/>
                  </a:ext>
                </a:extLst>
              </p:cNvPr>
              <p:cNvSpPr txBox="1"/>
              <p:nvPr/>
            </p:nvSpPr>
            <p:spPr>
              <a:xfrm>
                <a:off x="5268482" y="3394437"/>
                <a:ext cx="384560" cy="3754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8A0E57-67F2-25A4-DD8D-6E6875339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482" y="3394437"/>
                <a:ext cx="384560" cy="375487"/>
              </a:xfrm>
              <a:prstGeom prst="rect">
                <a:avLst/>
              </a:prstGeom>
              <a:blipFill>
                <a:blip r:embed="rId5"/>
                <a:stretch>
                  <a:fillRect l="-4762" r="-19048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80ABD1-14E5-2205-9D72-60031E39E3D1}"/>
                  </a:ext>
                </a:extLst>
              </p:cNvPr>
              <p:cNvSpPr txBox="1"/>
              <p:nvPr/>
            </p:nvSpPr>
            <p:spPr>
              <a:xfrm>
                <a:off x="7085794" y="3368800"/>
                <a:ext cx="38456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8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𝛾</m:t>
                              </m:r>
                            </m:e>
                          </m:acc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280ABD1-14E5-2205-9D72-60031E39E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794" y="3368800"/>
                <a:ext cx="384560" cy="391646"/>
              </a:xfrm>
              <a:prstGeom prst="rect">
                <a:avLst/>
              </a:prstGeom>
              <a:blipFill>
                <a:blip r:embed="rId6"/>
                <a:stretch>
                  <a:fillRect r="-17460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1D3AE1-337C-08C8-E85F-B8BEF03EA489}"/>
                  </a:ext>
                </a:extLst>
              </p:cNvPr>
              <p:cNvSpPr txBox="1"/>
              <p:nvPr/>
            </p:nvSpPr>
            <p:spPr>
              <a:xfrm>
                <a:off x="8797895" y="3351707"/>
                <a:ext cx="38456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𝑖𝑗𝑘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1D3AE1-337C-08C8-E85F-B8BEF03EA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895" y="3351707"/>
                <a:ext cx="384560" cy="391646"/>
              </a:xfrm>
              <a:prstGeom prst="rect">
                <a:avLst/>
              </a:prstGeom>
              <a:blipFill>
                <a:blip r:embed="rId7"/>
                <a:stretch>
                  <a:fillRect r="-34921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C383F7-B481-3DF2-3B69-412689B747DB}"/>
              </a:ext>
            </a:extLst>
          </p:cNvPr>
          <p:cNvCxnSpPr/>
          <p:nvPr/>
        </p:nvCxnSpPr>
        <p:spPr>
          <a:xfrm>
            <a:off x="2299794" y="5723634"/>
            <a:ext cx="0" cy="30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EC64AB-28CD-CE7E-5EE8-3A5B51083C93}"/>
              </a:ext>
            </a:extLst>
          </p:cNvPr>
          <p:cNvCxnSpPr/>
          <p:nvPr/>
        </p:nvCxnSpPr>
        <p:spPr>
          <a:xfrm>
            <a:off x="4054248" y="5663444"/>
            <a:ext cx="0" cy="30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80230C-E32E-997D-F2B6-B0792F941D0F}"/>
              </a:ext>
            </a:extLst>
          </p:cNvPr>
          <p:cNvCxnSpPr/>
          <p:nvPr/>
        </p:nvCxnSpPr>
        <p:spPr>
          <a:xfrm>
            <a:off x="5560013" y="5663910"/>
            <a:ext cx="0" cy="30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2C3F86-8473-3E64-CA1E-1DA61372D02B}"/>
              </a:ext>
            </a:extLst>
          </p:cNvPr>
          <p:cNvCxnSpPr/>
          <p:nvPr/>
        </p:nvCxnSpPr>
        <p:spPr>
          <a:xfrm>
            <a:off x="7559729" y="5672456"/>
            <a:ext cx="0" cy="30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77E7D6-27E9-9F9B-DECA-F8C6B6D5E3BE}"/>
                  </a:ext>
                </a:extLst>
              </p:cNvPr>
              <p:cNvSpPr txBox="1"/>
              <p:nvPr/>
            </p:nvSpPr>
            <p:spPr>
              <a:xfrm>
                <a:off x="2081875" y="6065467"/>
                <a:ext cx="5541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ef" panose="00000500000000000000" pitchFamily="2" charset="-79"/>
                        </a:rPr>
                        <m:t>𝑆𝑆𝑇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677E7D6-27E9-9F9B-DECA-F8C6B6D5E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875" y="6065467"/>
                <a:ext cx="554146" cy="369332"/>
              </a:xfrm>
              <a:prstGeom prst="rect">
                <a:avLst/>
              </a:prstGeom>
              <a:blipFill>
                <a:blip r:embed="rId8"/>
                <a:stretch>
                  <a:fillRect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314B37-04E9-E0C8-C09B-33732E46CB8F}"/>
              </a:ext>
            </a:extLst>
          </p:cNvPr>
          <p:cNvCxnSpPr/>
          <p:nvPr/>
        </p:nvCxnSpPr>
        <p:spPr>
          <a:xfrm>
            <a:off x="9776126" y="5696110"/>
            <a:ext cx="0" cy="30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A4B624-B4C9-A63E-D21D-B046A3AC0815}"/>
                  </a:ext>
                </a:extLst>
              </p:cNvPr>
              <p:cNvSpPr txBox="1"/>
              <p:nvPr/>
            </p:nvSpPr>
            <p:spPr>
              <a:xfrm>
                <a:off x="3842309" y="6065467"/>
                <a:ext cx="5541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ef" panose="00000500000000000000" pitchFamily="2" charset="-79"/>
                        </a:rPr>
                        <m:t>𝑆𝑆𝑅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CA4B624-B4C9-A63E-D21D-B046A3AC0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309" y="6065467"/>
                <a:ext cx="554146" cy="369332"/>
              </a:xfrm>
              <a:prstGeom prst="rect">
                <a:avLst/>
              </a:prstGeom>
              <a:blipFill>
                <a:blip r:embed="rId9"/>
                <a:stretch>
                  <a:fillRect r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C3274C-EA96-0BF1-A388-C536E9D210F8}"/>
                  </a:ext>
                </a:extLst>
              </p:cNvPr>
              <p:cNvSpPr txBox="1"/>
              <p:nvPr/>
            </p:nvSpPr>
            <p:spPr>
              <a:xfrm>
                <a:off x="5302309" y="6065467"/>
                <a:ext cx="5541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ef" panose="00000500000000000000" pitchFamily="2" charset="-79"/>
                        </a:rPr>
                        <m:t>𝑆𝑆𝐶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7C3274C-EA96-0BF1-A388-C536E9D21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309" y="6065467"/>
                <a:ext cx="55414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1DAE17E-CF8A-7603-0384-742FDD6170AC}"/>
                  </a:ext>
                </a:extLst>
              </p:cNvPr>
              <p:cNvSpPr txBox="1"/>
              <p:nvPr/>
            </p:nvSpPr>
            <p:spPr>
              <a:xfrm>
                <a:off x="7311899" y="6065467"/>
                <a:ext cx="7763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ef" panose="00000500000000000000" pitchFamily="2" charset="-79"/>
                        </a:rPr>
                        <m:t>𝑆𝑆𝑖𝑛𝑡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1DAE17E-CF8A-7603-0384-742FDD617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899" y="6065467"/>
                <a:ext cx="77633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B61F59-1FE0-AC9F-72E1-90873424929D}"/>
                  </a:ext>
                </a:extLst>
              </p:cNvPr>
              <p:cNvSpPr txBox="1"/>
              <p:nvPr/>
            </p:nvSpPr>
            <p:spPr>
              <a:xfrm>
                <a:off x="9409990" y="6071128"/>
                <a:ext cx="7763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lef" panose="00000500000000000000" pitchFamily="2" charset="-79"/>
                        </a:rPr>
                        <m:t>𝑆𝑆𝐸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5B61F59-1FE0-AC9F-72E1-908734249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9990" y="6071128"/>
                <a:ext cx="77633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5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26" grpId="0"/>
      <p:bldP spid="32" grpId="0"/>
      <p:bldP spid="33" grpId="0"/>
      <p:bldP spid="34" grpId="0"/>
      <p:bldP spid="3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365125"/>
            <a:ext cx="11676866" cy="1074569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Finding estimates for the variance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960" y="1585609"/>
                <a:ext cx="11562080" cy="4907266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Again, to get to estimates of variance, we need to divide the SS’s by their degrees of freedom (</a:t>
                </a:r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Mean Squared </a:t>
                </a: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deviations</a:t>
                </a:r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, MS)</a:t>
                </a:r>
              </a:p>
              <a:p>
                <a:pPr marL="0" indent="0" algn="l" rtl="0">
                  <a:buNone/>
                </a:pPr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𝑀𝑆𝑅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𝑆𝑆𝑅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000" b="0" i="1" dirty="0">
                  <a:latin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𝑀𝑆𝐶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𝑆𝑆𝐶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𝐶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𝑀𝑆𝑖𝑛𝑡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𝑆𝑆𝑖𝑛𝑡</m:t>
                          </m:r>
                        </m:num>
                        <m:den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𝑅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∗(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𝐶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r>
                  <a:rPr lang="en-US" sz="2000" b="0" dirty="0">
                    <a:cs typeface="Alef" panose="00000500000000000000" pitchFamily="2" charset="-79"/>
                  </a:rPr>
                  <a:t>		      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𝑀𝑆𝐸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𝑆𝑆𝐸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𝑁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𝑅𝐶</m:t>
                        </m:r>
                      </m:den>
                    </m:f>
                  </m:oMath>
                </a14:m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           	</a:t>
                </a:r>
                <a:r>
                  <a:rPr lang="en-US" sz="1400" b="1" i="1" dirty="0">
                    <a:latin typeface="Alef" panose="00000500000000000000" pitchFamily="2" charset="-79"/>
                    <a:cs typeface="Alef" panose="00000500000000000000" pitchFamily="2" charset="-79"/>
                  </a:rPr>
                  <a:t>note </a:t>
                </a:r>
                <a:r>
                  <a:rPr lang="en-US" sz="1400" b="1" i="1" dirty="0" err="1">
                    <a:latin typeface="Alef" panose="00000500000000000000" pitchFamily="2" charset="-79"/>
                    <a:cs typeface="Alef" panose="00000500000000000000" pitchFamily="2" charset="-79"/>
                  </a:rPr>
                  <a:t>df</a:t>
                </a:r>
                <a:r>
                  <a:rPr lang="en-US" sz="1400" b="1" i="1" dirty="0">
                    <a:latin typeface="Alef" panose="00000500000000000000" pitchFamily="2" charset="-79"/>
                    <a:cs typeface="Alef" panose="00000500000000000000" pitchFamily="2" charset="-79"/>
                  </a:rPr>
                  <a:t>:</a:t>
                </a:r>
                <a:endParaRPr lang="en-US" sz="2000" b="1" i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960" y="1585609"/>
                <a:ext cx="11562080" cy="4907266"/>
              </a:xfrm>
              <a:blipFill>
                <a:blip r:embed="rId3"/>
                <a:stretch>
                  <a:fillRect l="-580" t="-1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980C32B-45E5-6BF1-233D-EF9AC0B546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467962"/>
              </p:ext>
            </p:extLst>
          </p:nvPr>
        </p:nvGraphicFramePr>
        <p:xfrm>
          <a:off x="9306371" y="5563311"/>
          <a:ext cx="2276038" cy="290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790700" imgH="228600" progId="Equation.3">
                  <p:embed/>
                </p:oleObj>
              </mc:Choice>
              <mc:Fallback>
                <p:oleObj r:id="rId4" imgW="1790700" imgH="228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6371" y="5563311"/>
                        <a:ext cx="2276038" cy="2905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73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365125"/>
            <a:ext cx="11676866" cy="1074569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Finding estimates for the variance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960" y="1585609"/>
                <a:ext cx="11562080" cy="4907266"/>
              </a:xfrm>
            </p:spPr>
            <p:txBody>
              <a:bodyPr>
                <a:normAutofit lnSpcReduction="10000"/>
              </a:bodyPr>
              <a:lstStyle/>
              <a:p>
                <a:pPr marL="0" indent="0" algn="l" rtl="0">
                  <a:buNone/>
                </a:pP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And these estimates can now be used to run the three F tests!</a:t>
                </a:r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r>
                  <a:rPr lang="en-US" b="1" dirty="0">
                    <a:cs typeface="Alef" panose="00000500000000000000" pitchFamily="2" charset="-79"/>
                  </a:rPr>
                  <a:t>Test effects of rows</a:t>
                </a:r>
                <a:r>
                  <a:rPr lang="en-US" b="0" dirty="0">
                    <a:cs typeface="Alef" panose="00000500000000000000" pitchFamily="2" charset="-79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=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  <m:t>0</m:t>
                            </m:r>
                          </m:sub>
                        </m:sSub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𝑀𝑆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𝑀𝑆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</m:oMath>
                </a14:m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endParaRPr lang="en-US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r>
                  <a:rPr lang="en-US" b="1" dirty="0">
                    <a:cs typeface="Alef" panose="00000500000000000000" pitchFamily="2" charset="-79"/>
                  </a:rPr>
                  <a:t>Test effects of columns</a:t>
                </a:r>
                <a:r>
                  <a:rPr lang="en-US" b="0" dirty="0">
                    <a:cs typeface="Alef" panose="00000500000000000000" pitchFamily="2" charset="-79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=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  <m:t>0</m:t>
                            </m:r>
                          </m:sub>
                        </m:sSub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𝑀𝑆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𝑀𝑆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</m:oMath>
                </a14:m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r>
                  <a:rPr lang="en-US" b="1" dirty="0">
                    <a:cs typeface="Alef" panose="00000500000000000000" pitchFamily="2" charset="-79"/>
                  </a:rPr>
                  <a:t>Test effects of interaction</a:t>
                </a:r>
                <a:r>
                  <a:rPr lang="en-US" b="0" dirty="0">
                    <a:cs typeface="Alef" panose="00000500000000000000" pitchFamily="2" charset="-79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), 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=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cs typeface="Alef" panose="00000500000000000000" pitchFamily="2" charset="-79"/>
                              </a:rPr>
                              <m:t>0</m:t>
                            </m:r>
                          </m:sub>
                        </m:sSub>
                      </m:sub>
                    </m:sSub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𝑀𝑆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</m:t>
                        </m:r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𝑀𝑆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den>
                    </m:f>
                  </m:oMath>
                </a14:m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Note: </a:t>
                </a:r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These are three independent NHST procedures. Type I error in each is alpha!</a:t>
                </a:r>
              </a:p>
              <a:p>
                <a:pPr marL="0" indent="0" algn="l" rtl="0">
                  <a:buNone/>
                </a:pPr>
                <a:endParaRPr lang="en-US" sz="2000" b="0" i="1" dirty="0">
                  <a:latin typeface="Cambria Math" panose="02040503050406030204" pitchFamily="18" charset="0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960" y="1585609"/>
                <a:ext cx="11562080" cy="4907266"/>
              </a:xfrm>
              <a:blipFill>
                <a:blip r:embed="rId3"/>
                <a:stretch>
                  <a:fillRect l="-844" t="-1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53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365125"/>
            <a:ext cx="11211560" cy="1325563"/>
          </a:xfrm>
        </p:spPr>
        <p:txBody>
          <a:bodyPr/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Reminder: Inference errors 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7675" y="1515667"/>
                <a:ext cx="11449049" cy="4977208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Last time, we discussed the factors </a:t>
                </a:r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determining Type II error, </a:t>
                </a:r>
                <a14:m>
                  <m:oMath xmlns:m="http://schemas.openxmlformats.org/officeDocument/2006/math">
                    <m:r>
                      <a:rPr lang="el-G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 (and statistical power, 1-</a:t>
                </a:r>
                <a14:m>
                  <m:oMath xmlns:m="http://schemas.openxmlformats.org/officeDocument/2006/math">
                    <m:r>
                      <a:rPr lang="el-G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)</a:t>
                </a:r>
              </a:p>
              <a:p>
                <a:pPr algn="l" rtl="0"/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We also mentioned that </a:t>
                </a:r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Type I error is presumably set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𝛂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lvl="1" algn="l" rtl="0"/>
                <a:r>
                  <a:rPr lang="en-US" sz="1800" dirty="0">
                    <a:latin typeface="Alef" panose="00000500000000000000" pitchFamily="2" charset="-79"/>
                    <a:cs typeface="Alef" panose="00000500000000000000" pitchFamily="2" charset="-79"/>
                  </a:rPr>
                  <a:t>That is, under optimal NHST practice, we control the probability of ‘accidently’ rejecting H0, commonly set to 5%.</a:t>
                </a:r>
              </a:p>
              <a:p>
                <a:pPr marL="0" indent="0" algn="l" rtl="0">
                  <a:buNone/>
                </a:pPr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But if the chance of getting a significant result “by accident” is set to 5%, how come we have a “replication crisis” (64% of findings do not replicate)?</a:t>
                </a:r>
              </a:p>
              <a:p>
                <a:pPr algn="l" rtl="0"/>
                <a:endParaRPr lang="en-US" sz="24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How many of the published findings (i.e., “positive” findings, which report a significant finding) actually reflect true effect?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7675" y="1515667"/>
                <a:ext cx="11449049" cy="4977208"/>
              </a:xfrm>
              <a:blipFill>
                <a:blip r:embed="rId3"/>
                <a:stretch>
                  <a:fillRect l="-692" t="-1348" r="-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49633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72" y="0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Two-way ANOVA in R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CB832-9658-1457-0B7C-BC962EF93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812" y="1252942"/>
            <a:ext cx="6091490" cy="4802187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(We’ll save you the manual calculation of two-way ANOVAs…) </a:t>
            </a:r>
          </a:p>
          <a:p>
            <a:pPr marL="0" indent="0" algn="l" rtl="0">
              <a:buNone/>
            </a:pPr>
            <a:endParaRPr lang="en-US" sz="18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sz="1800" b="1" dirty="0">
                <a:latin typeface="Alef" panose="00000500000000000000" pitchFamily="2" charset="-79"/>
                <a:cs typeface="Alef" panose="00000500000000000000" pitchFamily="2" charset="-79"/>
              </a:rPr>
              <a:t>Bring data to long format:</a:t>
            </a:r>
          </a:p>
          <a:p>
            <a:pPr algn="l" rtl="0"/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Dependent variable in one column (as numeric)</a:t>
            </a:r>
          </a:p>
          <a:p>
            <a:pPr algn="l" rtl="0"/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Each of the independent variables in another column (as factors).</a:t>
            </a:r>
          </a:p>
          <a:p>
            <a:pPr marL="0" indent="0" algn="l" rtl="0">
              <a:buNone/>
            </a:pPr>
            <a:endParaRPr lang="en-US" sz="18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sz="1800" b="1" dirty="0">
                <a:latin typeface="Alef" panose="00000500000000000000" pitchFamily="2" charset="-79"/>
                <a:cs typeface="Alef" panose="00000500000000000000" pitchFamily="2" charset="-79"/>
              </a:rPr>
              <a:t>Run the model:</a:t>
            </a:r>
          </a:p>
          <a:p>
            <a:pPr marL="0" indent="0" algn="l" rtl="0">
              <a:buNone/>
            </a:pPr>
            <a:endParaRPr lang="en-US" sz="18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E0FB71-3C14-FF10-BB34-97F84BF81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7" t="10235" r="68603" b="21120"/>
          <a:stretch/>
        </p:blipFill>
        <p:spPr>
          <a:xfrm>
            <a:off x="7310879" y="127763"/>
            <a:ext cx="4064001" cy="6220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B17832-6ACA-78C8-C345-25AFCA2D19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" t="77710" r="55471" b="8014"/>
          <a:stretch/>
        </p:blipFill>
        <p:spPr>
          <a:xfrm>
            <a:off x="656454" y="4437436"/>
            <a:ext cx="6515270" cy="1325563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9F5A4B8A-C5E5-6C80-9D6B-A26A7CB9A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947" y="2634099"/>
            <a:ext cx="4133585" cy="38545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7C54C9-04B2-CF4A-362D-26FFC4492F14}"/>
              </a:ext>
            </a:extLst>
          </p:cNvPr>
          <p:cNvSpPr txBox="1"/>
          <p:nvPr/>
        </p:nvSpPr>
        <p:spPr>
          <a:xfrm>
            <a:off x="5600530" y="6519446"/>
            <a:ext cx="65152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rtl="0">
              <a:buNone/>
            </a:pP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*Plotted using the </a:t>
            </a:r>
            <a:r>
              <a:rPr lang="en-US" sz="1600" dirty="0" err="1">
                <a:latin typeface="Alef" panose="00000500000000000000" pitchFamily="2" charset="-79"/>
                <a:cs typeface="Alef" panose="00000500000000000000" pitchFamily="2" charset="-79"/>
              </a:rPr>
              <a:t>cat_plot</a:t>
            </a: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() function in the interactions package</a:t>
            </a:r>
          </a:p>
        </p:txBody>
      </p:sp>
    </p:spTree>
    <p:extLst>
      <p:ext uri="{BB962C8B-B14F-4D97-AF65-F5344CB8AC3E}">
        <p14:creationId xmlns:p14="http://schemas.microsoft.com/office/powerpoint/2010/main" val="302829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72" y="0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Two-way ANOVA: Effect size estimate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A086DF-14EC-DDC4-C124-0A2BD0F7B1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5811" y="1252942"/>
                <a:ext cx="11436573" cy="4802187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Effect size estimates for two-way ANOVAs (and beyond) – “</a:t>
                </a:r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Partial eta-squared”</a:t>
                </a:r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For a given effect A:</a:t>
                </a:r>
                <a:r>
                  <a:rPr lang="en-US" sz="2400" b="1" dirty="0"/>
                  <a:t>                  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𝒑𝒂𝒓𝒕𝒊𝒂𝒍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𝑺𝑺𝑨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𝑺𝑺𝑬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 marL="0" indent="0" algn="l" rtl="0">
                  <a:buNone/>
                </a:pPr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Intuitively</a:t>
                </a: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: Out of the total deviations </a:t>
                </a:r>
                <a:r>
                  <a:rPr lang="en-US" sz="2400" i="1" dirty="0">
                    <a:latin typeface="Alef" panose="00000500000000000000" pitchFamily="2" charset="-79"/>
                    <a:cs typeface="Alef" panose="00000500000000000000" pitchFamily="2" charset="-79"/>
                  </a:rPr>
                  <a:t>excluding the effect of other variables</a:t>
                </a: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, how much is explained by the impact of the independent variable?</a:t>
                </a:r>
              </a:p>
              <a:p>
                <a:pPr marL="0" indent="0" algn="l" rtl="0">
                  <a:buNone/>
                </a:pPr>
                <a:endParaRPr lang="en-US" sz="2400" dirty="0">
                  <a:highlight>
                    <a:srgbClr val="FFFF00"/>
                  </a:highlight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In R</a:t>
                </a: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 (point estimate + CI):</a:t>
                </a:r>
              </a:p>
              <a:p>
                <a:pPr algn="l" rtl="0"/>
                <a:r>
                  <a:rPr lang="en-US" sz="1800" dirty="0">
                    <a:latin typeface="Alef" panose="00000500000000000000" pitchFamily="2" charset="-79"/>
                    <a:cs typeface="Alef" panose="00000500000000000000" pitchFamily="2" charset="-79"/>
                  </a:rPr>
                  <a:t>If you prefer non-partial version, see ?</a:t>
                </a:r>
                <a:r>
                  <a:rPr lang="en-US" sz="1800" dirty="0" err="1">
                    <a:latin typeface="Alef" panose="00000500000000000000" pitchFamily="2" charset="-79"/>
                    <a:cs typeface="Alef" panose="00000500000000000000" pitchFamily="2" charset="-79"/>
                  </a:rPr>
                  <a:t>eta_squared</a:t>
                </a:r>
                <a:endParaRPr lang="en-US" sz="18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400" dirty="0">
                  <a:highlight>
                    <a:srgbClr val="FFFF00"/>
                  </a:highlight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A086DF-14EC-DDC4-C124-0A2BD0F7B1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811" y="1252942"/>
                <a:ext cx="11436573" cy="4802187"/>
              </a:xfrm>
              <a:blipFill>
                <a:blip r:embed="rId3"/>
                <a:stretch>
                  <a:fillRect l="-853" t="-1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7B6C850-C72A-6C30-01EB-2196248A62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" t="74249" r="65812" b="11592"/>
          <a:stretch/>
        </p:blipFill>
        <p:spPr>
          <a:xfrm>
            <a:off x="6505679" y="4689526"/>
            <a:ext cx="5193453" cy="1365603"/>
          </a:xfrm>
          <a:prstGeom prst="rect">
            <a:avLst/>
          </a:prstGeom>
        </p:spPr>
      </p:pic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0851A6BC-9730-05B7-F050-B54D7A4C414E}"/>
              </a:ext>
            </a:extLst>
          </p:cNvPr>
          <p:cNvSpPr/>
          <p:nvPr/>
        </p:nvSpPr>
        <p:spPr>
          <a:xfrm>
            <a:off x="77406" y="5812501"/>
            <a:ext cx="5132769" cy="959109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rgbClr val="2323BA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Better intuitions (and alternatives) soon, when we’ll discuss R</a:t>
            </a:r>
            <a:r>
              <a:rPr lang="en-US" sz="1700" baseline="30000" dirty="0">
                <a:solidFill>
                  <a:srgbClr val="2323BA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2</a:t>
            </a:r>
            <a:r>
              <a:rPr lang="en-US" sz="1700" dirty="0">
                <a:solidFill>
                  <a:srgbClr val="2323BA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and the relation between linear models and ANOVA</a:t>
            </a:r>
          </a:p>
        </p:txBody>
      </p:sp>
    </p:spTree>
    <p:extLst>
      <p:ext uri="{BB962C8B-B14F-4D97-AF65-F5344CB8AC3E}">
        <p14:creationId xmlns:p14="http://schemas.microsoft.com/office/powerpoint/2010/main" val="304669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72" y="0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Two-way ANOVA: Assumptions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C3FB12-04BF-4299-24EB-BD5C4316E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812" y="1252942"/>
            <a:ext cx="11094720" cy="4802187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1.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Independent and random sampling.</a:t>
            </a:r>
          </a:p>
          <a:p>
            <a:pPr marL="0" indent="0" algn="l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2.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Dependent variable 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(within each cell)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is normally distributed.</a:t>
            </a:r>
          </a:p>
          <a:p>
            <a:pPr marL="0" indent="0" algn="l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3.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Homogeneity of variance.</a:t>
            </a:r>
          </a:p>
          <a:p>
            <a:pPr marL="0" indent="0" algn="l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4.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Equal sample size (N) 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in all cells.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Otherwise, tests of main effects and interactions are no longer independent.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A practical limitation – if it’s not the case, requires some alternative methods. </a:t>
            </a:r>
          </a:p>
          <a:p>
            <a:pPr marL="0" indent="0" algn="l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6697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72" y="0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Next class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C3FB12-04BF-4299-24EB-BD5C4316E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812" y="1252942"/>
            <a:ext cx="11094720" cy="4802187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Let’s say we rejected a Null Hypothesis in one- or two-way ANOVA.</a:t>
            </a:r>
          </a:p>
          <a:p>
            <a:pPr marL="0" indent="0" algn="l" rtl="0">
              <a:buNone/>
            </a:pPr>
            <a:endParaRPr lang="en-US" sz="24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The implication: 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there’s </a:t>
            </a:r>
            <a:r>
              <a:rPr lang="en-US" sz="2400" i="1" dirty="0">
                <a:latin typeface="Alef" panose="00000500000000000000" pitchFamily="2" charset="-79"/>
                <a:cs typeface="Alef" panose="00000500000000000000" pitchFamily="2" charset="-79"/>
              </a:rPr>
              <a:t>some 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effect of an independent variable on the dependent variable – the DV’s population means are not equal in all levels of the IV. </a:t>
            </a:r>
          </a:p>
          <a:p>
            <a:pPr marL="0" indent="0" algn="l" rtl="0">
              <a:buNone/>
            </a:pPr>
            <a:endParaRPr lang="en-US" sz="24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But,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where does this difference come from? 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What levels are different?</a:t>
            </a:r>
          </a:p>
          <a:p>
            <a:pPr algn="l" rtl="0"/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Contrasts, 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next week.</a:t>
            </a:r>
          </a:p>
          <a:p>
            <a:pPr algn="l" rtl="0"/>
            <a:endParaRPr lang="en-US" sz="24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Plus, a discussion of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Questionable Research Practices 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(aka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“False Positive Psychology”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) and their impact on reproducibility.</a:t>
            </a:r>
          </a:p>
          <a:p>
            <a:pPr marL="0" indent="0" algn="l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5799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CAB3-919A-399C-EFE9-36FDB775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5400" b="1" dirty="0">
                <a:latin typeface="Alef" panose="00000500000000000000" pitchFamily="2" charset="-79"/>
                <a:cs typeface="Alef" panose="00000500000000000000" pitchFamily="2" charset="-79"/>
              </a:rPr>
              <a:t>Extra slides</a:t>
            </a:r>
            <a:endParaRPr lang="he-IL" sz="5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92919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72" y="0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>
                <a:latin typeface="Alef" panose="00000500000000000000" pitchFamily="2" charset="-79"/>
                <a:cs typeface="Alef" panose="00000500000000000000" pitchFamily="2" charset="-79"/>
              </a:rPr>
              <a:t>PPV calculation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5812" y="1252942"/>
                <a:ext cx="11094720" cy="4802187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𝐻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𝑟𝑒𝑗𝑒𝑐𝑡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)=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∗</m:t>
                          </m:r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𝑟𝑒𝑗𝑒𝑐𝑡</m:t>
                              </m:r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𝐻</m:t>
                              </m:r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𝐻</m:t>
                          </m:r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1</m:t>
                          </m:r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𝑐𝑜𝑟𝑟𝑒𝑐𝑡</m:t>
                          </m:r>
                          <m:r>
                            <a:rPr lang="en-US" sz="24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𝑟𝑒𝑗𝑒𝑐𝑡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𝐻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∗(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𝐻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)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=</m:t>
                      </m:r>
                    </m:oMath>
                  </m:oMathPara>
                </a14:m>
                <a:endParaRPr lang="en-US" sz="2400" b="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∗(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∗(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b="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lnSpc>
                    <a:spcPct val="150000"/>
                  </a:lnSpc>
                  <a:buNone/>
                </a:pPr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812" y="1252942"/>
                <a:ext cx="11094720" cy="4802187"/>
              </a:xfrm>
              <a:blipFill>
                <a:blip r:embed="rId3"/>
                <a:stretch>
                  <a:fillRect l="-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11FE34-23B1-964E-307A-63A4544B3A8F}"/>
                  </a:ext>
                </a:extLst>
              </p:cNvPr>
              <p:cNvSpPr txBox="1"/>
              <p:nvPr/>
            </p:nvSpPr>
            <p:spPr>
              <a:xfrm>
                <a:off x="9286288" y="1932174"/>
                <a:ext cx="26834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Blue part is statistical power (1-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11FE34-23B1-964E-307A-63A4544B3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288" y="1932174"/>
                <a:ext cx="2683469" cy="646331"/>
              </a:xfrm>
              <a:prstGeom prst="rect">
                <a:avLst/>
              </a:prstGeom>
              <a:blipFill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06948E9-1361-C208-6365-98804F7334A9}"/>
              </a:ext>
            </a:extLst>
          </p:cNvPr>
          <p:cNvSpPr txBox="1"/>
          <p:nvPr/>
        </p:nvSpPr>
        <p:spPr>
          <a:xfrm>
            <a:off x="9286288" y="982537"/>
            <a:ext cx="268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dirty="0"/>
              <a:t>Bayes theorem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534621-51A1-24B5-4F8B-7D762637A6B9}"/>
              </a:ext>
            </a:extLst>
          </p:cNvPr>
          <p:cNvSpPr txBox="1"/>
          <p:nvPr/>
        </p:nvSpPr>
        <p:spPr>
          <a:xfrm>
            <a:off x="9286288" y="3053870"/>
            <a:ext cx="26834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600" dirty="0">
                <a:solidFill>
                  <a:schemeClr val="tx1"/>
                </a:solidFill>
              </a:rPr>
              <a:t>Denominator – probability to reject H0 is alpha when H0 is true or (1-beta) when H1 is true.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59FF42-7F17-752D-ABFF-50E2A9AB6F04}"/>
              </a:ext>
            </a:extLst>
          </p:cNvPr>
          <p:cNvSpPr txBox="1"/>
          <p:nvPr/>
        </p:nvSpPr>
        <p:spPr>
          <a:xfrm>
            <a:off x="9286288" y="4306812"/>
            <a:ext cx="2683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600" dirty="0">
                <a:solidFill>
                  <a:schemeClr val="tx1"/>
                </a:solidFill>
              </a:rPr>
              <a:t>Divide both numerator and denominator by p(H0); R=p(H1)/p(H0)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3C7F1-4DF3-26BC-26CB-73252C891D8A}"/>
              </a:ext>
            </a:extLst>
          </p:cNvPr>
          <p:cNvSpPr txBox="1"/>
          <p:nvPr/>
        </p:nvSpPr>
        <p:spPr>
          <a:xfrm>
            <a:off x="9286288" y="5267293"/>
            <a:ext cx="2683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1600" dirty="0">
                <a:solidFill>
                  <a:schemeClr val="tx1"/>
                </a:solidFill>
              </a:rPr>
              <a:t>=PPV</a:t>
            </a:r>
          </a:p>
        </p:txBody>
      </p:sp>
      <p:sp>
        <p:nvSpPr>
          <p:cNvPr id="9" name="Action Button: Blank 8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859B6A5-EFD6-30ED-CF9F-B009A8373149}"/>
              </a:ext>
            </a:extLst>
          </p:cNvPr>
          <p:cNvSpPr/>
          <p:nvPr/>
        </p:nvSpPr>
        <p:spPr>
          <a:xfrm>
            <a:off x="721468" y="5823857"/>
            <a:ext cx="2087046" cy="718457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Back…</a:t>
            </a:r>
          </a:p>
        </p:txBody>
      </p:sp>
    </p:spTree>
    <p:extLst>
      <p:ext uri="{BB962C8B-B14F-4D97-AF65-F5344CB8AC3E}">
        <p14:creationId xmlns:p14="http://schemas.microsoft.com/office/powerpoint/2010/main" val="1360850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427" y="66023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Increasing statistical power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5EA4D-CA43-E990-2FC2-8E094CCCD3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219" y="1297582"/>
                <a:ext cx="11211559" cy="4977208"/>
              </a:xfrm>
            </p:spPr>
            <p:txBody>
              <a:bodyPr>
                <a:normAutofit lnSpcReduction="10000"/>
              </a:bodyPr>
              <a:lstStyle/>
              <a:p>
                <a:pPr marL="0" indent="0" algn="l" rtl="0">
                  <a:buNone/>
                </a:pP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One more thing to do to increase statistical power: </a:t>
                </a:r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Strive to minimize error variance by using reliability measures.</a:t>
                </a:r>
              </a:p>
              <a:p>
                <a:pPr lvl="1" algn="l" rtl="0"/>
                <a:r>
                  <a:rPr lang="en-US" sz="18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Refresher</a:t>
                </a:r>
                <a:r>
                  <a:rPr lang="en-US" sz="1800" dirty="0">
                    <a:latin typeface="Alef" panose="00000500000000000000" pitchFamily="2" charset="-79"/>
                    <a:cs typeface="Alef" panose="00000500000000000000" pitchFamily="2" charset="-79"/>
                  </a:rPr>
                  <a:t>: Higher population variance </a:t>
                </a:r>
                <a:r>
                  <a:rPr lang="en-US" sz="1800" dirty="0">
                    <a:latin typeface="Alef" panose="00000500000000000000" pitchFamily="2" charset="-79"/>
                    <a:cs typeface="Alef" panose="00000500000000000000" pitchFamily="2" charset="-79"/>
                    <a:sym typeface="Wingdings" panose="05000000000000000000" pitchFamily="2" charset="2"/>
                  </a:rPr>
                  <a:t> lower statistical power. </a:t>
                </a:r>
              </a:p>
              <a:p>
                <a:pPr lvl="1" algn="l" rtl="0"/>
                <a:r>
                  <a:rPr lang="en-US" sz="1800" dirty="0">
                    <a:latin typeface="Alef" panose="00000500000000000000" pitchFamily="2" charset="-79"/>
                    <a:cs typeface="Alef" panose="00000500000000000000" pitchFamily="2" charset="-79"/>
                  </a:rPr>
                  <a:t>The true differences between individuals in our population (i.e., individual differences) are out of our control…</a:t>
                </a:r>
              </a:p>
              <a:p>
                <a:pPr lvl="1" algn="l" rtl="0"/>
                <a:r>
                  <a:rPr lang="en-US" sz="1800" dirty="0">
                    <a:latin typeface="Alef" panose="00000500000000000000" pitchFamily="2" charset="-79"/>
                    <a:cs typeface="Alef" panose="00000500000000000000" pitchFamily="2" charset="-79"/>
                  </a:rPr>
                  <a:t>But the tools we use to measure performance are within our control.</a:t>
                </a:r>
              </a:p>
              <a:p>
                <a:pPr lvl="1" algn="l" rtl="0"/>
                <a:r>
                  <a:rPr lang="en-US" sz="1800" dirty="0">
                    <a:latin typeface="Alef" panose="00000500000000000000" pitchFamily="2" charset="-79"/>
                    <a:cs typeface="Alef" panose="00000500000000000000" pitchFamily="2" charset="-79"/>
                  </a:rPr>
                  <a:t>Reminder, Classical Test Theory:</a:t>
                </a:r>
              </a:p>
              <a:p>
                <a:pPr marL="0" indent="0" rtl="0">
                  <a:buNone/>
                </a:pPr>
                <a:r>
                  <a:rPr lang="en-US" sz="2400" dirty="0">
                    <a:cs typeface="Alef" panose="00000500000000000000" pitchFamily="2" charset="-79"/>
                  </a:rPr>
                  <a:t>	</a:t>
                </a:r>
              </a:p>
              <a:p>
                <a:pPr marL="0" indent="0" rtl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sSub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𝑜𝑏𝑠𝑒𝑟𝑣𝑒𝑑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𝑡𝑟𝑢𝑒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+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𝑒𝑟𝑟𝑜𝑟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rtl="0">
                  <a:buNone/>
                </a:pPr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rtl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𝑟𝑒𝑙𝑖𝑎𝑏𝑖𝑙𝑡𝑦</m:t>
                      </m:r>
                      <m:r>
                        <a:rPr 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𝑜𝑏𝑠𝑒𝑟𝑣𝑒𝑑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 algn="l" rtl="0">
                  <a:buNone/>
                </a:pPr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Hence, more reliable measures </a:t>
                </a:r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  <a:sym typeface="Wingdings" panose="05000000000000000000" pitchFamily="2" charset="2"/>
                  </a:rPr>
                  <a:t> higher statistical power.</a:t>
                </a:r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15EA4D-CA43-E990-2FC2-8E094CCCD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219" y="1297582"/>
                <a:ext cx="11211559" cy="4977208"/>
              </a:xfrm>
              <a:blipFill>
                <a:blip r:embed="rId3"/>
                <a:stretch>
                  <a:fillRect l="-543" t="-1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CF29FFB-9866-218C-5497-6D3907D70CEA}"/>
              </a:ext>
            </a:extLst>
          </p:cNvPr>
          <p:cNvGrpSpPr/>
          <p:nvPr/>
        </p:nvGrpSpPr>
        <p:grpSpPr>
          <a:xfrm>
            <a:off x="2173159" y="3624739"/>
            <a:ext cx="5768413" cy="1372815"/>
            <a:chOff x="3110554" y="4293216"/>
            <a:chExt cx="7010400" cy="18589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B917B0-7328-D9E5-11FA-A2A748E2F55A}"/>
                </a:ext>
              </a:extLst>
            </p:cNvPr>
            <p:cNvSpPr/>
            <p:nvPr/>
          </p:nvSpPr>
          <p:spPr bwMode="auto">
            <a:xfrm>
              <a:off x="3110554" y="4301947"/>
              <a:ext cx="4953000" cy="1447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1"/>
            <a:lstStyle/>
            <a:p>
              <a:pPr>
                <a:defRPr/>
              </a:pPr>
              <a:endParaRPr lang="he-IL" sz="1100" dirty="0"/>
            </a:p>
            <a:p>
              <a:pPr algn="ctr" rtl="1">
                <a:defRPr/>
              </a:pPr>
              <a:r>
                <a:rPr lang="en-US" sz="1400" dirty="0"/>
                <a:t>True variance</a:t>
              </a:r>
              <a:endParaRPr lang="he-IL" sz="1400" dirty="0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A7768091-7890-A528-071F-EA7A9CE40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3554" y="4293216"/>
              <a:ext cx="2057400" cy="1447800"/>
            </a:xfrm>
            <a:prstGeom prst="rect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he-IL" altLang="en-US" sz="1400" dirty="0"/>
            </a:p>
            <a:p>
              <a:pPr algn="ctr" eaLnBrk="1" hangingPunct="1"/>
              <a:r>
                <a:rPr lang="en-US" altLang="en-US" sz="1400" dirty="0"/>
                <a:t>Measurement error</a:t>
              </a:r>
              <a:endParaRPr lang="he-IL" altLang="en-US" sz="1600" dirty="0"/>
            </a:p>
          </p:txBody>
        </p:sp>
        <p:sp>
          <p:nvSpPr>
            <p:cNvPr id="12" name="Right Brace 7">
              <a:extLst>
                <a:ext uri="{FF2B5EF4-FFF2-40B4-BE49-F238E27FC236}">
                  <a16:creationId xmlns:a16="http://schemas.microsoft.com/office/drawing/2014/main" id="{7DB4B73F-E0BF-1F80-6763-958CE1038CC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425254" y="2456479"/>
              <a:ext cx="381000" cy="7010400"/>
            </a:xfrm>
            <a:prstGeom prst="rightBrace">
              <a:avLst>
                <a:gd name="adj1" fmla="val 8348"/>
                <a:gd name="adj2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rtl="1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he-IL" altLang="en-US" sz="14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FF7CB0-1F03-C2FB-9860-A08539D99194}"/>
                  </a:ext>
                </a:extLst>
              </p:cNvPr>
              <p:cNvSpPr txBox="1"/>
              <p:nvPr/>
            </p:nvSpPr>
            <p:spPr>
              <a:xfrm>
                <a:off x="3873127" y="4148364"/>
                <a:ext cx="675571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𝑡𝑟𝑢𝑒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FF7CB0-1F03-C2FB-9860-A08539D99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127" y="4148364"/>
                <a:ext cx="675571" cy="371127"/>
              </a:xfrm>
              <a:prstGeom prst="rect">
                <a:avLst/>
              </a:prstGeom>
              <a:blipFill>
                <a:blip r:embed="rId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4AB03C-083F-8D56-298B-7A751FDBD5C6}"/>
                  </a:ext>
                </a:extLst>
              </p:cNvPr>
              <p:cNvSpPr txBox="1"/>
              <p:nvPr/>
            </p:nvSpPr>
            <p:spPr>
              <a:xfrm>
                <a:off x="6879874" y="4112893"/>
                <a:ext cx="675571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𝑒𝑟𝑟𝑜𝑟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4AB03C-083F-8D56-298B-7A751FDBD5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874" y="4112893"/>
                <a:ext cx="675571" cy="371127"/>
              </a:xfrm>
              <a:prstGeom prst="rect">
                <a:avLst/>
              </a:prstGeom>
              <a:blipFill>
                <a:blip r:embed="rId5"/>
                <a:stretch>
                  <a:fillRect r="-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A5BDE7-B9A9-63B8-94DA-984156635DD6}"/>
                  </a:ext>
                </a:extLst>
              </p:cNvPr>
              <p:cNvSpPr txBox="1"/>
              <p:nvPr/>
            </p:nvSpPr>
            <p:spPr>
              <a:xfrm>
                <a:off x="5056948" y="5013380"/>
                <a:ext cx="675571" cy="3802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𝑜𝑏𝑠𝑒𝑟𝑣𝑒𝑑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A5BDE7-B9A9-63B8-94DA-984156635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948" y="5013380"/>
                <a:ext cx="675571" cy="380297"/>
              </a:xfrm>
              <a:prstGeom prst="rect">
                <a:avLst/>
              </a:prstGeom>
              <a:blipFill>
                <a:blip r:embed="rId6"/>
                <a:stretch>
                  <a:fillRect r="-52727"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34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765" y="17989"/>
            <a:ext cx="11211560" cy="1325563"/>
          </a:xfrm>
        </p:spPr>
        <p:txBody>
          <a:bodyPr/>
          <a:lstStyle/>
          <a:p>
            <a:pPr algn="l" rtl="0"/>
            <a:r>
              <a:rPr lang="en-US" sz="4000" b="1" dirty="0">
                <a:latin typeface="Alef" panose="00000500000000000000" pitchFamily="2" charset="-79"/>
                <a:cs typeface="Alef" panose="00000500000000000000" pitchFamily="2" charset="-79"/>
              </a:rPr>
              <a:t>How many published findings reflect true effects?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1765" y="1419225"/>
                <a:ext cx="11669395" cy="5248671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A common </a:t>
                </a:r>
                <a:r>
                  <a:rPr lang="en-US" sz="2000" b="1" u="sng" dirty="0">
                    <a:latin typeface="Alef" panose="00000500000000000000" pitchFamily="2" charset="-79"/>
                    <a:cs typeface="Alef" panose="00000500000000000000" pitchFamily="2" charset="-79"/>
                  </a:rPr>
                  <a:t>mis</a:t>
                </a: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conception about NHST</a:t>
                </a:r>
                <a:r>
                  <a:rPr lang="he-IL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:</a:t>
                </a: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 “</a:t>
                </a:r>
                <a:r>
                  <a:rPr lang="en-US" sz="2000" dirty="0">
                    <a:solidFill>
                      <a:srgbClr val="FF0000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𝛼</m:t>
                    </m:r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is 5%, there’s a 95% chance that a positive (significant) finding reflects a true effect</a:t>
                </a: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”.</a:t>
                </a:r>
              </a:p>
              <a:p>
                <a:pPr algn="l" rtl="0"/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That’s not true!</a:t>
                </a:r>
              </a:p>
              <a:p>
                <a:pPr lvl="1" algn="l" rtl="0"/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Alpha: </a:t>
                </a:r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p(reject H0 | H0 correct); </a:t>
                </a: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confidence level: </a:t>
                </a:r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p(don’t reject H0 | H0 correct)</a:t>
                </a:r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lvl="1" algn="l" rtl="0"/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This is </a:t>
                </a:r>
                <a:r>
                  <a:rPr lang="en-US" sz="2000" b="1" i="1" dirty="0">
                    <a:latin typeface="Alef" panose="00000500000000000000" pitchFamily="2" charset="-79"/>
                    <a:cs typeface="Alef" panose="00000500000000000000" pitchFamily="2" charset="-79"/>
                  </a:rPr>
                  <a:t>not</a:t>
                </a:r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 the same as: </a:t>
                </a:r>
                <a:r>
                  <a:rPr lang="en-US" sz="2000" b="1" dirty="0">
                    <a:solidFill>
                      <a:srgbClr val="2323BA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p(H1 correct | Reject H0)</a:t>
                </a:r>
              </a:p>
              <a:p>
                <a:pPr lvl="1" algn="l" rtl="0"/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The latter is also called </a:t>
                </a:r>
                <a:r>
                  <a:rPr lang="en-US" sz="2000" b="1" dirty="0">
                    <a:solidFill>
                      <a:srgbClr val="2323BA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Positive Predictive Value (PPV).</a:t>
                </a:r>
              </a:p>
              <a:p>
                <a:pPr lvl="1" algn="l" rtl="0"/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PPV popularized in Ioannidis’ paper, 2005 </a:t>
                </a: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(cited &gt; 11,000 times).</a:t>
                </a:r>
                <a:endParaRPr lang="en-US" sz="16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457200" lvl="1" indent="0" algn="l" rtl="0">
                  <a:buNone/>
                </a:pPr>
                <a:endParaRPr lang="en-US" sz="16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457200" lvl="1" indent="0" algn="l" rtl="0">
                  <a:buNone/>
                </a:pPr>
                <a:endParaRPr lang="en-US" sz="16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457200" lvl="1" indent="0" algn="l" rtl="0">
                  <a:buNone/>
                </a:pPr>
                <a:endParaRPr lang="en-US" sz="16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457200" lvl="1" indent="0" algn="l" rtl="0">
                  <a:buNone/>
                </a:pPr>
                <a:endParaRPr lang="en-US" sz="16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PPV can be computed </a:t>
                </a: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(per Bayes Theorem; calculation </a:t>
                </a: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  <a:hlinkClick r:id="rId3" action="ppaction://hlinksldjump"/>
                  </a:rPr>
                  <a:t>HERE</a:t>
                </a: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), and is equal to:</a:t>
                </a:r>
              </a:p>
              <a:p>
                <a:pPr algn="l" rtl="0"/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𝑷𝑷𝑽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𝟏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𝜷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∗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𝑹</m:t>
                          </m:r>
                        </m:num>
                        <m:den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𝟏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−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𝜷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∗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𝑹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𝜶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1765" y="1419225"/>
                <a:ext cx="11669395" cy="5248671"/>
              </a:xfrm>
              <a:blipFill>
                <a:blip r:embed="rId4"/>
                <a:stretch>
                  <a:fillRect l="-470" t="-1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B58971F-E46A-6B64-50F8-69E6C1711F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670"/>
          <a:stretch/>
        </p:blipFill>
        <p:spPr>
          <a:xfrm>
            <a:off x="3124185" y="3876496"/>
            <a:ext cx="5810265" cy="91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8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365125"/>
            <a:ext cx="11211560" cy="1325563"/>
          </a:xfrm>
        </p:spPr>
        <p:txBody>
          <a:bodyPr/>
          <a:lstStyle/>
          <a:p>
            <a:pPr algn="l" rtl="0"/>
            <a:r>
              <a:rPr lang="en-US" sz="4000" b="1" dirty="0">
                <a:latin typeface="Alef" panose="00000500000000000000" pitchFamily="2" charset="-79"/>
                <a:cs typeface="Alef" panose="00000500000000000000" pitchFamily="2" charset="-79"/>
              </a:rPr>
              <a:t>PPV: unpacked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90688"/>
                <a:ext cx="10458450" cy="4977208"/>
              </a:xfrm>
            </p:spPr>
            <p:txBody>
              <a:bodyPr>
                <a:normAutofit/>
              </a:bodyPr>
              <a:lstStyle/>
              <a:p>
                <a:pPr algn="l" rtl="0"/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𝑷𝑷𝑽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cs typeface="Alef" panose="00000500000000000000" pitchFamily="2" charset="-79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  <a:cs typeface="Alef" panose="00000500000000000000" pitchFamily="2" charset="-79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𝟏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−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𝜷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∗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𝑹</m:t>
                          </m:r>
                        </m:num>
                        <m:den>
                          <m:d>
                            <m:d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𝟏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−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lef" panose="00000500000000000000" pitchFamily="2" charset="-79"/>
                                </a:rPr>
                                <m:t>𝜷</m:t>
                              </m:r>
                            </m:e>
                          </m:d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∗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𝑹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lef" panose="00000500000000000000" pitchFamily="2" charset="-79"/>
                            </a:rPr>
                            <m:t>𝜶</m:t>
                          </m:r>
                        </m:den>
                      </m:f>
                    </m:oMath>
                  </m:oMathPara>
                </a14:m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𝛼</m:t>
                    </m:r>
                  </m:oMath>
                </a14:m>
                <a:r>
                  <a:rPr lang="en-US" sz="2000" b="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: Type I error (let’s assume, 5%)</a:t>
                </a:r>
              </a:p>
              <a:p>
                <a:pPr lvl="1" algn="l" rtl="0"/>
                <a:r>
                  <a:rPr lang="en-US" sz="16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Higher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𝛼</m:t>
                    </m:r>
                  </m:oMath>
                </a14:m>
                <a:r>
                  <a:rPr lang="en-US" sz="1600" b="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 </a:t>
                </a:r>
                <a:r>
                  <a:rPr lang="en-US" sz="1600" b="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  <a:sym typeface="Wingdings" panose="05000000000000000000" pitchFamily="2" charset="2"/>
                  </a:rPr>
                  <a:t> lower PPV</a:t>
                </a:r>
                <a:endParaRPr lang="en-US" sz="1600" b="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dPr>
                      <m:e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1</m:t>
                        </m:r>
                        <m: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000" i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lef" panose="00000500000000000000" pitchFamily="2" charset="-79"/>
                          </a:rPr>
                          <m:t>β</m:t>
                        </m:r>
                      </m:e>
                    </m:d>
                  </m:oMath>
                </a14:m>
                <a:r>
                  <a:rPr lang="en-US" sz="20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: Statistical power</a:t>
                </a:r>
              </a:p>
              <a:p>
                <a:pPr lvl="1" algn="l" rtl="0"/>
                <a:r>
                  <a:rPr lang="en-US" sz="16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</a:rPr>
                  <a:t>Higher power </a:t>
                </a:r>
                <a:r>
                  <a:rPr lang="en-US" sz="1600" dirty="0">
                    <a:latin typeface="Alef" panose="00000500000000000000" pitchFamily="2" charset="-79"/>
                    <a:ea typeface="Cambria Math" panose="02040503050406030204" pitchFamily="18" charset="0"/>
                    <a:cs typeface="Alef" panose="00000500000000000000" pitchFamily="2" charset="-79"/>
                    <a:sym typeface="Wingdings" panose="05000000000000000000" pitchFamily="2" charset="2"/>
                  </a:rPr>
                  <a:t> higher PPV</a:t>
                </a:r>
              </a:p>
              <a:p>
                <a:pPr marL="0" indent="0" algn="l" rtl="0">
                  <a:buNone/>
                </a:pPr>
                <a:endParaRPr lang="en-US" sz="200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  <a:sym typeface="Wingdings" panose="05000000000000000000" pitchFamily="2" charset="2"/>
                </a:endParaRPr>
              </a:p>
              <a:p>
                <a:pPr marL="0" indent="0" algn="l" rtl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lef" panose="00000500000000000000" pitchFamily="2" charset="-79"/>
                      </a:rPr>
                      <m:t>𝑅</m:t>
                    </m:r>
                  </m:oMath>
                </a14:m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: The odds that a probed effect is true among the effects being probed in the field.</a:t>
                </a:r>
              </a:p>
              <a:p>
                <a:pPr lvl="1" algn="l" rtl="0"/>
                <a:r>
                  <a:rPr lang="en-US" sz="1600" dirty="0">
                    <a:latin typeface="Alef" panose="00000500000000000000" pitchFamily="2" charset="-79"/>
                    <a:cs typeface="Alef" panose="00000500000000000000" pitchFamily="2" charset="-79"/>
                  </a:rPr>
                  <a:t>E.g., if we work in a field where one in five effects we test are expected to be truly non-null, then R = 0.25; “1 to 4 ratio”).</a:t>
                </a:r>
              </a:p>
              <a:p>
                <a:pPr lvl="1" algn="l" rtl="0"/>
                <a:r>
                  <a:rPr lang="en-US" sz="1600" dirty="0">
                    <a:latin typeface="Alef" panose="00000500000000000000" pitchFamily="2" charset="-79"/>
                    <a:cs typeface="Alef" panose="00000500000000000000" pitchFamily="2" charset="-79"/>
                  </a:rPr>
                  <a:t>Higher R</a:t>
                </a:r>
                <a:r>
                  <a:rPr lang="en-US" sz="1600" dirty="0">
                    <a:latin typeface="Alef" panose="00000500000000000000" pitchFamily="2" charset="-79"/>
                    <a:cs typeface="Alef" panose="00000500000000000000" pitchFamily="2" charset="-79"/>
                    <a:sym typeface="Wingdings" panose="05000000000000000000" pitchFamily="2" charset="2"/>
                  </a:rPr>
                  <a:t> higher PPV</a:t>
                </a:r>
                <a:endParaRPr lang="en-US" sz="16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000" dirty="0">
                  <a:latin typeface="Alef" panose="00000500000000000000" pitchFamily="2" charset="-79"/>
                  <a:ea typeface="Cambria Math" panose="02040503050406030204" pitchFamily="18" charset="0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DC3FB12-04BF-4299-24EB-BD5C4316E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90688"/>
                <a:ext cx="10458450" cy="497720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83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6C96-D57E-ED97-C58F-8619AEBD4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49519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200" b="1" dirty="0">
                <a:latin typeface="Alef" panose="00000500000000000000" pitchFamily="2" charset="-79"/>
                <a:cs typeface="Alef" panose="00000500000000000000" pitchFamily="2" charset="-79"/>
              </a:rPr>
              <a:t>One concrete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364FE-7649-6DAC-9661-E7B30A8A5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98" t="15250" r="36889" b="18014"/>
          <a:stretch/>
        </p:blipFill>
        <p:spPr>
          <a:xfrm>
            <a:off x="5257800" y="13610"/>
            <a:ext cx="5891719" cy="6844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FD717B-D613-E279-6095-C65B56FF22FD}"/>
              </a:ext>
            </a:extLst>
          </p:cNvPr>
          <p:cNvSpPr txBox="1"/>
          <p:nvPr/>
        </p:nvSpPr>
        <p:spPr>
          <a:xfrm>
            <a:off x="518808" y="2638972"/>
            <a:ext cx="3920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400" b="1" i="1" dirty="0">
                <a:solidFill>
                  <a:schemeClr val="accent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Simply a PPV calculation for odds of 1/9* and a power of 60%.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1CAE8-4DD3-FD3B-A369-6EA0A99794E7}"/>
              </a:ext>
            </a:extLst>
          </p:cNvPr>
          <p:cNvSpPr txBox="1"/>
          <p:nvPr/>
        </p:nvSpPr>
        <p:spPr>
          <a:xfrm>
            <a:off x="518808" y="5152710"/>
            <a:ext cx="3920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*Odds of 1/9 are pessimistic, but the point holds.</a:t>
            </a:r>
          </a:p>
        </p:txBody>
      </p:sp>
    </p:spTree>
    <p:extLst>
      <p:ext uri="{BB962C8B-B14F-4D97-AF65-F5344CB8AC3E}">
        <p14:creationId xmlns:p14="http://schemas.microsoft.com/office/powerpoint/2010/main" val="407392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84" y="82006"/>
            <a:ext cx="11211560" cy="874015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PPV: Implications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0629DA5C-3401-17A6-D4EA-5FE5FD39FB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19" y="1047845"/>
            <a:ext cx="8431646" cy="56210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AB9E73-70F6-4719-BE38-D2ABA54A6E8F}"/>
              </a:ext>
            </a:extLst>
          </p:cNvPr>
          <p:cNvSpPr txBox="1"/>
          <p:nvPr/>
        </p:nvSpPr>
        <p:spPr>
          <a:xfrm>
            <a:off x="10460715" y="969818"/>
            <a:ext cx="1494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400" dirty="0">
                <a:highlight>
                  <a:srgbClr val="C0C0C0"/>
                </a:highlight>
                <a:latin typeface="Alef" panose="00000500000000000000" pitchFamily="2" charset="-79"/>
                <a:cs typeface="Alef" panose="00000500000000000000" pitchFamily="2" charset="-79"/>
              </a:rPr>
              <a:t>Panels: R (odds)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CA8E1-5712-DB9B-AA91-E772DB15A497}"/>
              </a:ext>
            </a:extLst>
          </p:cNvPr>
          <p:cNvSpPr txBox="1"/>
          <p:nvPr/>
        </p:nvSpPr>
        <p:spPr>
          <a:xfrm>
            <a:off x="10455565" y="1422745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400" dirty="0">
                <a:solidFill>
                  <a:srgbClr val="72E87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PPV=0.95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4BB119-CE34-17FE-B016-F123331CDA72}"/>
              </a:ext>
            </a:extLst>
          </p:cNvPr>
          <p:cNvSpPr txBox="1"/>
          <p:nvPr/>
        </p:nvSpPr>
        <p:spPr>
          <a:xfrm>
            <a:off x="10455565" y="2259353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400" dirty="0">
                <a:solidFill>
                  <a:srgbClr val="2323BA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PPV=0.8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7643F7-6CB8-6430-1815-F642C735F019}"/>
              </a:ext>
            </a:extLst>
          </p:cNvPr>
          <p:cNvSpPr txBox="1"/>
          <p:nvPr/>
        </p:nvSpPr>
        <p:spPr>
          <a:xfrm>
            <a:off x="10406306" y="3940364"/>
            <a:ext cx="8851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400" dirty="0">
                <a:solidFill>
                  <a:srgbClr val="C54644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PPV=0.5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E911E-22CA-F3CF-64E4-5149BCA85120}"/>
              </a:ext>
            </a:extLst>
          </p:cNvPr>
          <p:cNvSpPr txBox="1"/>
          <p:nvPr/>
        </p:nvSpPr>
        <p:spPr>
          <a:xfrm>
            <a:off x="10455565" y="437186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sz="1400" b="1" i="1" dirty="0">
                <a:latin typeface="Alef" panose="00000500000000000000" pitchFamily="2" charset="-79"/>
                <a:cs typeface="Alef" panose="00000500000000000000" pitchFamily="2" charset="-79"/>
              </a:rPr>
              <a:t>All: alpha=5%</a:t>
            </a:r>
          </a:p>
        </p:txBody>
      </p:sp>
    </p:spTree>
    <p:extLst>
      <p:ext uri="{BB962C8B-B14F-4D97-AF65-F5344CB8AC3E}">
        <p14:creationId xmlns:p14="http://schemas.microsoft.com/office/powerpoint/2010/main" val="753237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3378</TotalTime>
  <Words>4671</Words>
  <Application>Microsoft Office PowerPoint</Application>
  <PresentationFormat>Widescreen</PresentationFormat>
  <Paragraphs>834</Paragraphs>
  <Slides>56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Alef</vt:lpstr>
      <vt:lpstr>Arial</vt:lpstr>
      <vt:lpstr>Calibri</vt:lpstr>
      <vt:lpstr>Calibri Light</vt:lpstr>
      <vt:lpstr>Cambria Math</vt:lpstr>
      <vt:lpstr>Times New Roman</vt:lpstr>
      <vt:lpstr>Office Theme</vt:lpstr>
      <vt:lpstr>Equation.3</vt:lpstr>
      <vt:lpstr>Statistics for Graduate Students: Lecture #3</vt:lpstr>
      <vt:lpstr>Inference Errors II Why “most published findings are false”?</vt:lpstr>
      <vt:lpstr>Reminder: Inference errors</vt:lpstr>
      <vt:lpstr>Reminder: Inference errors</vt:lpstr>
      <vt:lpstr>Reminder: Inference errors </vt:lpstr>
      <vt:lpstr>How many published findings reflect true effects?</vt:lpstr>
      <vt:lpstr>PPV: unpacked</vt:lpstr>
      <vt:lpstr>One concrete example</vt:lpstr>
      <vt:lpstr>PPV: Implications</vt:lpstr>
      <vt:lpstr>Why should I care?</vt:lpstr>
      <vt:lpstr>Increasing statistical power</vt:lpstr>
      <vt:lpstr>Some intuitions about power</vt:lpstr>
      <vt:lpstr>Power analysis in R</vt:lpstr>
      <vt:lpstr>Power analysis in R</vt:lpstr>
      <vt:lpstr>Power analysis in R</vt:lpstr>
      <vt:lpstr>Back to Ioannidis…</vt:lpstr>
      <vt:lpstr>PPV: Implications</vt:lpstr>
      <vt:lpstr>Back to Ioannidis…</vt:lpstr>
      <vt:lpstr>A final note: One more thing to consider…</vt:lpstr>
      <vt:lpstr>Impact of alpha on PPV</vt:lpstr>
      <vt:lpstr>One-way ANOVA</vt:lpstr>
      <vt:lpstr>When to use a one-way ANOVA?</vt:lpstr>
      <vt:lpstr>An example: City of residence and depression</vt:lpstr>
      <vt:lpstr>An example: City of residence and depression</vt:lpstr>
      <vt:lpstr>ANOVA and the F distribution</vt:lpstr>
      <vt:lpstr>ANOVA and the F distribution</vt:lpstr>
      <vt:lpstr>The two estimates:  Variance between- and within-groups</vt:lpstr>
      <vt:lpstr>The two estimates:  Variance between- and within-groups</vt:lpstr>
      <vt:lpstr>The two estimates:  Variance between- and within-groups</vt:lpstr>
      <vt:lpstr>The two estimates:  Variance between- and within-groups</vt:lpstr>
      <vt:lpstr>Back to our example…</vt:lpstr>
      <vt:lpstr>One-way ANOVA: Assumptions</vt:lpstr>
      <vt:lpstr>One-way ANOVA in R</vt:lpstr>
      <vt:lpstr>ANOVA: Effect size estimate </vt:lpstr>
      <vt:lpstr>Two-way ANOVA</vt:lpstr>
      <vt:lpstr>More than one independent variable? Two-way (or X-way) ANOVA</vt:lpstr>
      <vt:lpstr>Some intuitions:  Potential effects in a 2x2 design</vt:lpstr>
      <vt:lpstr>Main effect: Rows</vt:lpstr>
      <vt:lpstr>Main effect: Columns</vt:lpstr>
      <vt:lpstr>Main effects: Rows + Columns</vt:lpstr>
      <vt:lpstr>A third possible effect: An interaction</vt:lpstr>
      <vt:lpstr>A combination of multiple effects</vt:lpstr>
      <vt:lpstr>How to test for these effects statistically?</vt:lpstr>
      <vt:lpstr>Some notations</vt:lpstr>
      <vt:lpstr>The value of each observation is… </vt:lpstr>
      <vt:lpstr>Two-way ANOVA: The null hypothesEs</vt:lpstr>
      <vt:lpstr>Finding estimates for the variance</vt:lpstr>
      <vt:lpstr>Finding estimates for the variance</vt:lpstr>
      <vt:lpstr>Finding estimates for the variance</vt:lpstr>
      <vt:lpstr>Two-way ANOVA in R</vt:lpstr>
      <vt:lpstr>Two-way ANOVA: Effect size estimate</vt:lpstr>
      <vt:lpstr>Two-way ANOVA: Assumptions</vt:lpstr>
      <vt:lpstr>Next class</vt:lpstr>
      <vt:lpstr>Extra slides</vt:lpstr>
      <vt:lpstr>PPV calculation</vt:lpstr>
      <vt:lpstr>Increasing statistical power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שיטות מחקר בקוגניציה – שיעור מספר 12</dc:title>
  <dc:creator>Noam Siegelman</dc:creator>
  <cp:lastModifiedBy>Noam Siegelman</cp:lastModifiedBy>
  <cp:revision>279</cp:revision>
  <dcterms:created xsi:type="dcterms:W3CDTF">2015-09-20T10:38:44Z</dcterms:created>
  <dcterms:modified xsi:type="dcterms:W3CDTF">2022-11-15T12:02:07Z</dcterms:modified>
</cp:coreProperties>
</file>